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1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</p:sldIdLst>
  <p:sldSz cx="9144000" cy="5143500" type="screen16x9"/>
  <p:notesSz cx="6858000" cy="9144000"/>
  <p:embeddedFontLst>
    <p:embeddedFont>
      <p:font typeface="Calibri" pitchFamily="34" charset="0"/>
      <p:regular r:id="rId128"/>
      <p:bold r:id="rId129"/>
      <p:italic r:id="rId130"/>
      <p:boldItalic r:id="rId131"/>
    </p:embeddedFont>
    <p:embeddedFont>
      <p:font typeface="Oswald" charset="-52"/>
      <p:regular r:id="rId132"/>
      <p:bold r:id="rId133"/>
    </p:embeddedFont>
    <p:embeddedFont>
      <p:font typeface="Alumni Sans" charset="-52"/>
      <p:regular r:id="rId134"/>
      <p:bold r:id="rId135"/>
      <p:italic r:id="rId136"/>
      <p:boldItalic r:id="rId137"/>
    </p:embeddedFont>
    <p:embeddedFont>
      <p:font typeface="Georgia" pitchFamily="18" charset="0"/>
      <p:regular r:id="rId138"/>
      <p:bold r:id="rId139"/>
      <p:italic r:id="rId140"/>
      <p:boldItalic r:id="rId141"/>
    </p:embeddedFont>
    <p:embeddedFont>
      <p:font typeface="Alumni Sans Black" charset="-52"/>
      <p:bold r:id="rId142"/>
      <p:boldItalic r:id="rId1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7D989F-F04B-4ED1-9696-0B8AAEA1719E}">
  <a:tblStyle styleId="{E37D989F-F04B-4ED1-9696-0B8AAEA171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8817726-0EC4-49AA-8E97-734C6A0990C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8D95B2E-4715-49F4-9226-58E9AAA01121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342A46-7214-4EEB-91A0-C06FC019C82C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4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font" Target="fonts/font6.fntdata"/><Relationship Id="rId138" Type="http://schemas.openxmlformats.org/officeDocument/2006/relationships/font" Target="fonts/font11.fntdata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font" Target="fonts/font1.fntdata"/><Relationship Id="rId144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font" Target="fonts/font7.fntdata"/><Relationship Id="rId139" Type="http://schemas.openxmlformats.org/officeDocument/2006/relationships/font" Target="fonts/font12.fntdata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font" Target="fonts/font2.fntdata"/><Relationship Id="rId13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font" Target="fonts/font5.fntdata"/><Relationship Id="rId140" Type="http://schemas.openxmlformats.org/officeDocument/2006/relationships/font" Target="fonts/font13.fntdata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font" Target="fonts/font3.fntdata"/><Relationship Id="rId135" Type="http://schemas.openxmlformats.org/officeDocument/2006/relationships/font" Target="fonts/font8.fntdata"/><Relationship Id="rId143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font" Target="fonts/font14.fntdata"/><Relationship Id="rId14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font" Target="fonts/font4.fntdata"/><Relationship Id="rId136" Type="http://schemas.openxmlformats.org/officeDocument/2006/relationships/font" Target="fonts/font9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308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8c09a0d7b2_1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8c09a0d7b2_1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1eb8da355a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1eb8da355a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1eb8da355a2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1eb8da355a2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38c09a0d7b2_1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38c09a0d7b2_1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38c09a0d7b2_1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38c09a0d7b2_1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36cd5328718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36cd5328718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36cd5328718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36cd5328718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1f3c60ad164_1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1f3c60ad164_1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9ba0b1941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9ba0b1941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2c08af866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2c08af866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1ec1ea85bf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1ec1ea85bf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8c09a0d7b2_1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8c09a0d7b2_1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38c104854a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38c104854a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38c104854a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38c104854a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1eb8da355a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1eb8da355a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39c12c2c7a3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39c12c2c7a3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39c12c2c7a3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39c12c2c7a3_2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1eb8da355a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1eb8da355a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39c12c2c7a3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39c12c2c7a3_2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39c12c2c7a3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5" name="Google Shape;1395;g39c12c2c7a3_2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39c12c2c7a3_2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39c12c2c7a3_2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39c12c2c7a3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39c12c2c7a3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8c09a0d7b2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8c09a0d7b2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36cc86b74c7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36cc86b74c7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36cc86b74c7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36cc86b74c7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36cc86b74c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36cc86b74c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36cc86b74c7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36cc86b74c7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36cc86b74c7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36cc86b74c7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f3c60ad164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f3c60ad164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eb83a7c96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eb83a7c96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fe10f2d5d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fe10f2d5d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ec1ea85bf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ec1ea85bf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ec1ea85bf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ec1ea85bf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ec1ea85bf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ec1ea85bf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ec1ea85bfa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ec1ea85bfa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ec1ea85bf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ec1ea85bf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ec1ea85bf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ec1ea85bf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ec1ea85bfa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ec1ea85bfa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ef3f502f6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ef3f502f6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ec1ea85bf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ec1ea85bf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9b2ca5dd6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9b2ca5dd6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fe10f2d5d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fe10f2d5d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8dd35b8639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38dd35b863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8dd35b8639_0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38dd35b863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dd35b8639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38dd35b8639_0_3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38dd35b8639_0_3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fe10f2d5d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fe10f2d5d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f3c60ad164_1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f3c60ad164_1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ff14ed0c21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ff14ed0c21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f3c60ad164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f3c60ad164_1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9b2ca5dd6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9b2ca5dd6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f3c60ad164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f3c60ad164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8c09a0d7b2_1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8c09a0d7b2_1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c09a0d7b2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c09a0d7b2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8c09a0d7b2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8c09a0d7b2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c09a0d7b2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c09a0d7b2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8c09a0d7b2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8c09a0d7b2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9b2ca5dd6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9b2ca5dd6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ea5decd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9ea5decd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8c09a0d7b2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8c09a0d7b2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eb83a7c96e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eb83a7c96e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eb83a7c96e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1eb83a7c96e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ff14ed0c21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1ff14ed0c21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6cc86b74c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6cc86b74c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eb8da355a2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1eb8da355a2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8c09a0d7b2_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8c09a0d7b2_1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fe10f2d5d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fe10f2d5d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fe10f2d5d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fe10f2d5d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f3c60ad164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1f3c60ad164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fe10f2d5d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fe10f2d5d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9b2ca5dd6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9b2ca5dd6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eb83a7c96e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1eb83a7c96e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9b2ca5dd6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9b2ca5dd6c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eb83a7c96e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1eb83a7c96e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eb8da355a2_4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1eb8da355a2_4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ec1ea85bfa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1ec1ea85bfa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f3c60ad164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f3c60ad164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8c09a0d7b2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38c09a0d7b2_1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8c09a0d7b2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38c09a0d7b2_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dbf1239e9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dbf1239e9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eb83a7c96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eb83a7c96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eb8da355a2_4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1eb8da355a2_4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9ba3c7af3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9ba3c7af3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6cc9115c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36cc9115c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1fe10f2d5d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1fe10f2d5d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f3c60ad164_1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1f3c60ad164_1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8c09a0d7b2_1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38c09a0d7b2_1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2c27b4b397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2c27b4b397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39b2ca5dd6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39b2ca5dd6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8c09a0d7b2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8c09a0d7b2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8c09a0d7b2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38c09a0d7b2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8c09a0d7b2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8c09a0d7b2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9b2ca5dd6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39b2ca5dd6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1eb8da355a2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1eb8da355a2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1eb8da355a2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1eb8da355a2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eb8da355a2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1eb8da355a2_2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1fe10f2d5d5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1fe10f2d5d5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9b2ca5dd6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39b2ca5dd6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1ff14ed0c21_2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1ff14ed0c21_2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36cc86b74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36cc86b74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36cc86b74c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36cc86b74c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1eb8da355a2_5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1eb8da355a2_5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8c09a0d7b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8c09a0d7b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1fe10f2d5d5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1fe10f2d5d5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36cc86b74c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36cc86b74c7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38dd35b8639_0_5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g38dd35b8639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38c09a0d7b2_1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38c09a0d7b2_1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2c27b4b39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2c27b4b39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38c09a0d7b2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38c09a0d7b2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8c09a0d7b2_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8c09a0d7b2_1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8c09a0d7b2_1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8c09a0d7b2_1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8c09a0d7b2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8c09a0d7b2_1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38c09a0d7b2_1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38c09a0d7b2_1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8c09a0d7b2_1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8c09a0d7b2_1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38c09a0d7b2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38c09a0d7b2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fe10f2d5d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fe10f2d5d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ff14ed0c21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1ff14ed0c21_3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201614d6317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201614d6317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38c104854a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38c104854a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38c09a0d7b2_1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38c09a0d7b2_1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36cc86b74c7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36cc86b74c7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36cc86b74c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36cc86b74c7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1ff14ed0c21_3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1ff14ed0c21_3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39b2ca5dd6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39b2ca5dd6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та вміст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й слайд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та вміст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ий слайд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ише заголовок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розділу">
  <p:cSld name="Назва розділу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’єкти" type="twoObj">
  <p:cSld name="TWO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рівняння" type="twoTxTwoObj">
  <p:cSld name="TWO_OBJECTS_WITH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міст і підпис" type="objTx">
  <p:cSld name="OBJECT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і підпис" type="picTx">
  <p:cSld name="PICTURE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і вертикальний текст" type="vertTx">
  <p:cSld name="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ий заголовок і текст" type="vertTitleAndTx">
  <p:cSld name="VERTICAL_TITLE_AND_VERTICAL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9.jp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0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2.png"/><Relationship Id="rId5" Type="http://schemas.openxmlformats.org/officeDocument/2006/relationships/image" Target="../media/image2.png"/><Relationship Id="rId4" Type="http://schemas.openxmlformats.org/officeDocument/2006/relationships/image" Target="../media/image19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3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7.png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g"/><Relationship Id="rId3" Type="http://schemas.openxmlformats.org/officeDocument/2006/relationships/image" Target="../media/image20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2.jpg"/><Relationship Id="rId11" Type="http://schemas.openxmlformats.org/officeDocument/2006/relationships/image" Target="../media/image206.png"/><Relationship Id="rId5" Type="http://schemas.openxmlformats.org/officeDocument/2006/relationships/image" Target="../media/image3.png"/><Relationship Id="rId10" Type="http://schemas.openxmlformats.org/officeDocument/2006/relationships/image" Target="../media/image205.png"/><Relationship Id="rId4" Type="http://schemas.openxmlformats.org/officeDocument/2006/relationships/image" Target="../media/image201.png"/><Relationship Id="rId9" Type="http://schemas.openxmlformats.org/officeDocument/2006/relationships/image" Target="../media/image204.jp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6.png"/><Relationship Id="rId5" Type="http://schemas.openxmlformats.org/officeDocument/2006/relationships/hyperlink" Target="https://boykomandry.com/" TargetMode="External"/><Relationship Id="rId4" Type="http://schemas.openxmlformats.org/officeDocument/2006/relationships/hyperlink" Target="https://docs.google.com/document/d/1vq4OYID4QUFDhOh6woOI1fK-rpXQskCE2aeVK_nHQyg/edit?usp=sharing" TargetMode="Externa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3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8.png"/><Relationship Id="rId11" Type="http://schemas.openxmlformats.org/officeDocument/2006/relationships/hyperlink" Target="https://boykomandry.com/routesMaydan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boykomandry.com/routesHeroes" TargetMode="External"/><Relationship Id="rId4" Type="http://schemas.openxmlformats.org/officeDocument/2006/relationships/image" Target="../media/image206.png"/><Relationship Id="rId9" Type="http://schemas.openxmlformats.org/officeDocument/2006/relationships/hyperlink" Target="https://boykomandry.com/routesChurch" TargetMode="Externa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3.pn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1.png"/><Relationship Id="rId11" Type="http://schemas.openxmlformats.org/officeDocument/2006/relationships/image" Target="../media/image216.png"/><Relationship Id="rId5" Type="http://schemas.openxmlformats.org/officeDocument/2006/relationships/image" Target="../media/image2.png"/><Relationship Id="rId10" Type="http://schemas.openxmlformats.org/officeDocument/2006/relationships/image" Target="../media/image215.png"/><Relationship Id="rId4" Type="http://schemas.openxmlformats.org/officeDocument/2006/relationships/image" Target="../media/image206.png"/><Relationship Id="rId9" Type="http://schemas.openxmlformats.org/officeDocument/2006/relationships/image" Target="../media/image21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3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2.png"/><Relationship Id="rId9" Type="http://schemas.openxmlformats.org/officeDocument/2006/relationships/image" Target="../media/image6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jp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jp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g"/><Relationship Id="rId5" Type="http://schemas.openxmlformats.org/officeDocument/2006/relationships/image" Target="../media/image92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3.pn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78.jp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g"/><Relationship Id="rId5" Type="http://schemas.openxmlformats.org/officeDocument/2006/relationships/image" Target="../media/image103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jp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3" Type="http://schemas.openxmlformats.org/officeDocument/2006/relationships/image" Target="../media/image3.png"/><Relationship Id="rId7" Type="http://schemas.openxmlformats.org/officeDocument/2006/relationships/image" Target="../media/image12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2.png"/><Relationship Id="rId9" Type="http://schemas.openxmlformats.org/officeDocument/2006/relationships/image" Target="../media/image12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jp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3.png"/><Relationship Id="rId7" Type="http://schemas.openxmlformats.org/officeDocument/2006/relationships/image" Target="../media/image132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jpg"/><Relationship Id="rId5" Type="http://schemas.openxmlformats.org/officeDocument/2006/relationships/image" Target="../media/image130.jpg"/><Relationship Id="rId10" Type="http://schemas.openxmlformats.org/officeDocument/2006/relationships/image" Target="../media/image135.jpg"/><Relationship Id="rId4" Type="http://schemas.openxmlformats.org/officeDocument/2006/relationships/image" Target="../media/image2.png"/><Relationship Id="rId9" Type="http://schemas.openxmlformats.org/officeDocument/2006/relationships/image" Target="../media/image13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jpg"/><Relationship Id="rId5" Type="http://schemas.openxmlformats.org/officeDocument/2006/relationships/image" Target="../media/image136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1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png"/><Relationship Id="rId5" Type="http://schemas.openxmlformats.org/officeDocument/2006/relationships/image" Target="../media/image2.png"/><Relationship Id="rId4" Type="http://schemas.openxmlformats.org/officeDocument/2006/relationships/image" Target="../media/image1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7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3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jpg"/><Relationship Id="rId5" Type="http://schemas.openxmlformats.org/officeDocument/2006/relationships/image" Target="../media/image149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jpg"/><Relationship Id="rId5" Type="http://schemas.openxmlformats.org/officeDocument/2006/relationships/image" Target="../media/image153.jp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.jpg"/><Relationship Id="rId5" Type="http://schemas.openxmlformats.org/officeDocument/2006/relationships/image" Target="../media/image156.jp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9.jpg"/><Relationship Id="rId5" Type="http://schemas.openxmlformats.org/officeDocument/2006/relationships/image" Target="../media/image158.jp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jpg"/><Relationship Id="rId5" Type="http://schemas.openxmlformats.org/officeDocument/2006/relationships/image" Target="../media/image160.jp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jpg"/><Relationship Id="rId5" Type="http://schemas.openxmlformats.org/officeDocument/2006/relationships/image" Target="../media/image162.jp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6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5.jpg"/><Relationship Id="rId5" Type="http://schemas.openxmlformats.org/officeDocument/2006/relationships/image" Target="../media/image164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png"/><Relationship Id="rId5" Type="http://schemas.openxmlformats.org/officeDocument/2006/relationships/image" Target="../media/image167.jp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2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7.jpg"/><Relationship Id="rId5" Type="http://schemas.openxmlformats.org/officeDocument/2006/relationships/image" Target="../media/image176.jp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g"/><Relationship Id="rId3" Type="http://schemas.openxmlformats.org/officeDocument/2006/relationships/image" Target="../media/image3.png"/><Relationship Id="rId7" Type="http://schemas.openxmlformats.org/officeDocument/2006/relationships/image" Target="../media/image180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9.jpg"/><Relationship Id="rId5" Type="http://schemas.openxmlformats.org/officeDocument/2006/relationships/image" Target="../media/image178.jp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g"/><Relationship Id="rId3" Type="http://schemas.openxmlformats.org/officeDocument/2006/relationships/image" Target="../media/image3.png"/><Relationship Id="rId7" Type="http://schemas.openxmlformats.org/officeDocument/2006/relationships/image" Target="../media/image183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2.jpg"/><Relationship Id="rId5" Type="http://schemas.openxmlformats.org/officeDocument/2006/relationships/image" Target="../media/image178.jpg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jpg"/><Relationship Id="rId5" Type="http://schemas.openxmlformats.org/officeDocument/2006/relationships/image" Target="../media/image185.jp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8.png"/><Relationship Id="rId5" Type="http://schemas.openxmlformats.org/officeDocument/2006/relationships/image" Target="../media/image187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ctrTitle"/>
          </p:nvPr>
        </p:nvSpPr>
        <p:spPr>
          <a:xfrm>
            <a:off x="223158" y="19065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5400" b="1" dirty="0">
                <a:latin typeface="Oswald"/>
                <a:ea typeface="Oswald"/>
                <a:cs typeface="Oswald"/>
                <a:sym typeface="Oswald"/>
              </a:rPr>
              <a:t>ЖИТТЯ ГРОМАДИ </a:t>
            </a:r>
            <a:r>
              <a:rPr lang="uk" sz="5400" b="1" dirty="0" smtClean="0"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uk" sz="5400" b="1" dirty="0" smtClean="0">
                <a:latin typeface="Oswald"/>
                <a:ea typeface="Oswald"/>
                <a:cs typeface="Oswald"/>
                <a:sym typeface="Oswald"/>
              </a:rPr>
            </a:br>
            <a:r>
              <a:rPr lang="uk" sz="5400" b="1" dirty="0" smtClean="0">
                <a:latin typeface="Oswald"/>
                <a:ea typeface="Oswald"/>
                <a:cs typeface="Oswald"/>
                <a:sym typeface="Oswald"/>
              </a:rPr>
              <a:t>2020 </a:t>
            </a:r>
            <a:r>
              <a:rPr lang="uk" sz="5400" b="1" dirty="0">
                <a:latin typeface="Oswald"/>
                <a:ea typeface="Oswald"/>
                <a:cs typeface="Oswald"/>
                <a:sym typeface="Oswald"/>
              </a:rPr>
              <a:t>- 2025 РОКИ</a:t>
            </a:r>
            <a:endParaRPr sz="5400" b="1"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3575" y="0"/>
            <a:ext cx="4956851" cy="183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1341775" y="445025"/>
            <a:ext cx="767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СОЦІАЛЬНИЙ ЗАХИСТ ТА ПІДТРИМКА ВІЙСЬКОВОСЛУЖБОВЦІВ</a:t>
            </a: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0" name="Google Shape;23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6"/>
          <p:cNvSpPr txBox="1">
            <a:spLocks noGrp="1"/>
          </p:cNvSpPr>
          <p:nvPr>
            <p:ph type="body" idx="1"/>
          </p:nvPr>
        </p:nvSpPr>
        <p:spPr>
          <a:xfrm>
            <a:off x="164275" y="1272275"/>
            <a:ext cx="62340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військової частини А3316:</a:t>
            </a:r>
            <a:r>
              <a:rPr lang="uk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50 000 грн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</a:t>
            </a:fld>
            <a:endParaRPr/>
          </a:p>
        </p:txBody>
      </p:sp>
      <p:sp>
        <p:nvSpPr>
          <p:cNvPr id="233" name="Google Shape;233;p36"/>
          <p:cNvSpPr txBox="1"/>
          <p:nvPr/>
        </p:nvSpPr>
        <p:spPr>
          <a:xfrm>
            <a:off x="164275" y="2653663"/>
            <a:ext cx="5212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</a:t>
            </a:r>
            <a:r>
              <a:rPr lang="uk" sz="2200" b="1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80 </a:t>
            </a:r>
            <a:r>
              <a:rPr lang="uk" sz="2100" b="1">
                <a:solidFill>
                  <a:srgbClr val="10141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окрема десантно-штурмова бригада</a:t>
            </a: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uk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136 000 грн</a:t>
            </a:r>
            <a:endParaRPr sz="2200"/>
          </a:p>
        </p:txBody>
      </p:sp>
      <p:sp>
        <p:nvSpPr>
          <p:cNvPr id="234" name="Google Shape;234;p36"/>
          <p:cNvSpPr txBox="1"/>
          <p:nvPr/>
        </p:nvSpPr>
        <p:spPr>
          <a:xfrm>
            <a:off x="4017775" y="3562750"/>
            <a:ext cx="48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5" name="Google Shape;235;p36" title="148_ОГСАДн_к.sv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2275" y="1104408"/>
            <a:ext cx="1648750" cy="19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 title="80_ОДШБр_к.svg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3525" y="2794225"/>
            <a:ext cx="1648750" cy="193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126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БЛАГОУСТРІЙ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39" name="Google Shape;1239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126"/>
          <p:cNvSpPr txBox="1">
            <a:spLocks noGrp="1"/>
          </p:cNvSpPr>
          <p:nvPr>
            <p:ph type="body" idx="1"/>
          </p:nvPr>
        </p:nvSpPr>
        <p:spPr>
          <a:xfrm>
            <a:off x="471552" y="1381670"/>
            <a:ext cx="4444800" cy="27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" sz="1600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Стрілківська ТГ бере участь у міжнародному проєкті «Захист біорізноманіття транскордонних територій України та Польщі від інвазійних популяцій борщівника»</a:t>
            </a:r>
            <a:endParaRPr sz="1600" dirty="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b="1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Мета проєкту</a:t>
            </a:r>
            <a:r>
              <a:rPr lang="uk" sz="1600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— зупинити поширення борщівника Сосновського та розробити ефективні методи його знищення.</a:t>
            </a:r>
            <a:endParaRPr sz="1600" dirty="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 межах реалізації ініціативи громада отримає технічне забезпечення — спеціалізовану техніку, обладнання та препарати для знищення цієї небезпечної рослини.</a:t>
            </a:r>
            <a:endParaRPr sz="1600" dirty="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1" name="Google Shape;1241;p1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100</a:t>
            </a:fld>
            <a:endParaRPr/>
          </a:p>
        </p:txBody>
      </p:sp>
      <p:pic>
        <p:nvPicPr>
          <p:cNvPr id="1242" name="Google Shape;1242;p126" title="558344260_1230293129142984_2192582872802662578_n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9200" y="1527464"/>
            <a:ext cx="3891676" cy="3135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127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БЛАГОУСТРІЙ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49" name="Google Shape;1249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127"/>
          <p:cNvSpPr txBox="1">
            <a:spLocks noGrp="1"/>
          </p:cNvSpPr>
          <p:nvPr>
            <p:ph type="body" idx="1"/>
          </p:nvPr>
        </p:nvSpPr>
        <p:spPr>
          <a:xfrm>
            <a:off x="652650" y="1655075"/>
            <a:ext cx="4444800" cy="16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КП “Благоустрій” (компенсація вартості тарифів, закупівля сміттєвих баків) 2023-2025 роки - </a:t>
            </a:r>
            <a:r>
              <a:rPr lang="uk" sz="2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uk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uk" sz="2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56 млн</a:t>
            </a:r>
            <a:r>
              <a:rPr lang="uk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грн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1" name="Google Shape;1251;p1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101</a:t>
            </a:fld>
            <a:endParaRPr/>
          </a:p>
        </p:txBody>
      </p:sp>
      <p:pic>
        <p:nvPicPr>
          <p:cNvPr id="1252" name="Google Shape;1252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3425" y="1572957"/>
            <a:ext cx="3776351" cy="2621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28"/>
          <p:cNvSpPr txBox="1">
            <a:spLocks noGrp="1"/>
          </p:cNvSpPr>
          <p:nvPr>
            <p:ph type="title"/>
          </p:nvPr>
        </p:nvSpPr>
        <p:spPr>
          <a:xfrm>
            <a:off x="267375" y="26460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4800" b="1">
                <a:latin typeface="Oswald"/>
                <a:ea typeface="Oswald"/>
                <a:cs typeface="Oswald"/>
                <a:sym typeface="Oswald"/>
              </a:rPr>
              <a:t> РЕСУРСИ ГРОМАДИ ТА ТУРИСТИЧНИЙ ПОТЕНЦІАЛ</a:t>
            </a:r>
            <a:endParaRPr sz="4800" b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48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58" name="Google Shape;125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09600"/>
            <a:ext cx="1330350" cy="14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129"/>
          <p:cNvSpPr txBox="1">
            <a:spLocks noGrp="1"/>
          </p:cNvSpPr>
          <p:nvPr>
            <p:ph type="title"/>
          </p:nvPr>
        </p:nvSpPr>
        <p:spPr>
          <a:xfrm rot="-5400000">
            <a:off x="-2200572" y="2364545"/>
            <a:ext cx="481184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ЗЕМЕЛЬНІ РЕСУРСИ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66" name="Google Shape;1266;p1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103</a:t>
            </a:fld>
            <a:endParaRPr/>
          </a:p>
        </p:txBody>
      </p:sp>
      <p:sp>
        <p:nvSpPr>
          <p:cNvPr id="1267" name="Google Shape;1267;p129"/>
          <p:cNvSpPr txBox="1"/>
          <p:nvPr/>
        </p:nvSpPr>
        <p:spPr>
          <a:xfrm>
            <a:off x="1541725" y="87100"/>
            <a:ext cx="71523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Земельний фонд Стрілківської територіальної громади, га</a:t>
            </a:r>
            <a:r>
              <a:rPr lang="uk" sz="23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3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68" name="Google Shape;1268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11" y="796900"/>
            <a:ext cx="4775254" cy="40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075" y="123650"/>
            <a:ext cx="892386" cy="9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9821" y="3443071"/>
            <a:ext cx="3984026" cy="12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5" name="Google Shape;1275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30"/>
          <p:cNvSpPr txBox="1">
            <a:spLocks noGrp="1"/>
          </p:cNvSpPr>
          <p:nvPr>
            <p:ph type="title"/>
          </p:nvPr>
        </p:nvSpPr>
        <p:spPr>
          <a:xfrm rot="-5400000">
            <a:off x="-2104400" y="2297802"/>
            <a:ext cx="499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ЗЕМЕЛЬНІ РЕСУРСИ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77" name="Google Shape;1277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075" y="123650"/>
            <a:ext cx="823367" cy="88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104</a:t>
            </a:fld>
            <a:endParaRPr/>
          </a:p>
        </p:txBody>
      </p:sp>
      <p:graphicFrame>
        <p:nvGraphicFramePr>
          <p:cNvPr id="1279" name="Google Shape;1279;p130"/>
          <p:cNvGraphicFramePr/>
          <p:nvPr/>
        </p:nvGraphicFramePr>
        <p:xfrm>
          <a:off x="1366450" y="736500"/>
          <a:ext cx="7106000" cy="4013400"/>
        </p:xfrm>
        <a:graphic>
          <a:graphicData uri="http://schemas.openxmlformats.org/drawingml/2006/table">
            <a:tbl>
              <a:tblPr>
                <a:noFill/>
                <a:tableStyleId>{26342A46-7214-4EEB-91A0-C06FC019C82C}</a:tableStyleId>
              </a:tblPr>
              <a:tblGrid>
                <a:gridCol w="1779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52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52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52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52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652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Рілля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Сади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Сінокоси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Пасовища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Верхньолужецька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97,5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37,7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32,8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185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Головецька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79,5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169,8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309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558,3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Грозівська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157,6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3,6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45,9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207,1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Мшанецька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128,7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53,3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182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Ріп'янська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186,1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61,4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105,4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352,9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Стрілківська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146,1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9,4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4,2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159,7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Тисовицька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104,5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104,5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Топільницька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314,9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16,9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174,9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506,7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Тур'ївська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229,2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6,9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74,1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310,2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Ясенице-Замківська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175,8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16,7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192,5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Загальна площа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1619,9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375,7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746,3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2758,9</a:t>
                      </a:r>
                      <a:endParaRPr b="1"/>
                    </a:p>
                  </a:txBody>
                  <a:tcPr marL="25400" marR="254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80" name="Google Shape;1280;p130"/>
          <p:cNvSpPr txBox="1"/>
          <p:nvPr/>
        </p:nvSpPr>
        <p:spPr>
          <a:xfrm>
            <a:off x="1541725" y="87100"/>
            <a:ext cx="61380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 b="1">
                <a:latin typeface="Times New Roman"/>
                <a:ea typeface="Times New Roman"/>
                <a:cs typeface="Times New Roman"/>
                <a:sym typeface="Times New Roman"/>
              </a:rPr>
              <a:t>Узагальнений пайовий фонд в розрізі колишніх сільських рад станом на 2021 р., га. </a:t>
            </a:r>
            <a:endParaRPr sz="1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Google Shape;1285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31"/>
          <p:cNvSpPr txBox="1">
            <a:spLocks noGrp="1"/>
          </p:cNvSpPr>
          <p:nvPr>
            <p:ph type="title"/>
          </p:nvPr>
        </p:nvSpPr>
        <p:spPr>
          <a:xfrm rot="-5400000">
            <a:off x="-2104400" y="2297802"/>
            <a:ext cx="499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ЗЕМЕЛЬНІ РЕСУРСИ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87" name="Google Shape;1287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075" y="123650"/>
            <a:ext cx="775362" cy="8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1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105</a:t>
            </a:fld>
            <a:endParaRPr/>
          </a:p>
        </p:txBody>
      </p:sp>
      <p:sp>
        <p:nvSpPr>
          <p:cNvPr id="1289" name="Google Shape;1289;p131"/>
          <p:cNvSpPr txBox="1"/>
          <p:nvPr/>
        </p:nvSpPr>
        <p:spPr>
          <a:xfrm>
            <a:off x="1541725" y="87100"/>
            <a:ext cx="61380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Площа пайових земель для товарного сільськогосподарського використання (сільськогосподарські угіддя)</a:t>
            </a:r>
            <a:r>
              <a:rPr lang="uk" sz="21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290" name="Google Shape;1290;p131"/>
          <p:cNvGraphicFramePr/>
          <p:nvPr/>
        </p:nvGraphicFramePr>
        <p:xfrm>
          <a:off x="1193550" y="944400"/>
          <a:ext cx="7278900" cy="3669325"/>
        </p:xfrm>
        <a:graphic>
          <a:graphicData uri="http://schemas.openxmlformats.org/drawingml/2006/table">
            <a:tbl>
              <a:tblPr>
                <a:noFill/>
                <a:tableStyleId>{26342A46-7214-4EEB-91A0-C06FC019C82C}</a:tableStyleId>
              </a:tblPr>
              <a:tblGrid>
                <a:gridCol w="4763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9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5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97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Загальна площа земель для товарного сільськогосподарського використання (сільськогосподарські угіддя), га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2758,9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100%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Площа земельних паїв, внесених в ДЗК до 2022 р.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23,9111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1%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Кількість заяв про надання дозволу з 2024 р.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220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100%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8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Надано дозвіл на виготовлення тех. документації для товарного сільськогосподарського використання, га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187,58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7%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Кількість заяв про передано у власність (від поданих)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14%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97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Передано у власність для товарного сільськогосподарського використання (2022 - липень 2025 р.), га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28,2589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1%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8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 передано у власність для товарного сільськогосподарського використання, га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52,17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2%</a:t>
                      </a:r>
                      <a:endParaRPr sz="13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132"/>
          <p:cNvSpPr txBox="1">
            <a:spLocks noGrp="1"/>
          </p:cNvSpPr>
          <p:nvPr>
            <p:ph type="title"/>
          </p:nvPr>
        </p:nvSpPr>
        <p:spPr>
          <a:xfrm rot="-5400000">
            <a:off x="-1735275" y="2589625"/>
            <a:ext cx="444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ЗЕМЕЛЬНІ РЕСУРСИ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97" name="Google Shape;1297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29528" cy="8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p1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106</a:t>
            </a:fld>
            <a:endParaRPr/>
          </a:p>
        </p:txBody>
      </p:sp>
      <p:graphicFrame>
        <p:nvGraphicFramePr>
          <p:cNvPr id="1299" name="Google Shape;1299;p132"/>
          <p:cNvGraphicFramePr/>
          <p:nvPr/>
        </p:nvGraphicFramePr>
        <p:xfrm>
          <a:off x="1077875" y="1407125"/>
          <a:ext cx="7852725" cy="3070200"/>
        </p:xfrm>
        <a:graphic>
          <a:graphicData uri="http://schemas.openxmlformats.org/drawingml/2006/table">
            <a:tbl>
              <a:tblPr>
                <a:noFill/>
                <a:tableStyleId>{26342A46-7214-4EEB-91A0-C06FC019C82C}</a:tableStyleId>
              </a:tblPr>
              <a:tblGrid>
                <a:gridCol w="4266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32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9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32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2024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2025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ФОП Лазор Мирослав Мирославович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ФГ "Молочний двір"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12,07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ФОП Дудник Олександр Володимирович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ФОП Гута Роман Дмитрович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35,09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ФГ "Наша мілка", Чегес Ольга Володимирівна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2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4,18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8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69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96,33</a:t>
                      </a:r>
                      <a:endParaRPr sz="1500" b="1"/>
                    </a:p>
                  </a:txBody>
                  <a:tcPr marL="25400" marR="25400" marT="25400" marB="2540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00" name="Google Shape;1300;p132"/>
          <p:cNvSpPr txBox="1"/>
          <p:nvPr/>
        </p:nvSpPr>
        <p:spPr>
          <a:xfrm>
            <a:off x="1407125" y="428275"/>
            <a:ext cx="719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Земельні ділянки, передані в оренду для сільськогосподарського використання</a:t>
            </a:r>
            <a:endParaRPr sz="2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5" name="Google Shape;1305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133"/>
          <p:cNvSpPr txBox="1">
            <a:spLocks noGrp="1"/>
          </p:cNvSpPr>
          <p:nvPr>
            <p:ph type="title"/>
          </p:nvPr>
        </p:nvSpPr>
        <p:spPr>
          <a:xfrm>
            <a:off x="3691525" y="88600"/>
            <a:ext cx="211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latin typeface="Oswald"/>
                <a:ea typeface="Oswald"/>
                <a:cs typeface="Oswald"/>
                <a:sym typeface="Oswald"/>
              </a:rPr>
              <a:t>БЮДЖЕТ</a:t>
            </a:r>
            <a:endParaRPr sz="30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07" name="Google Shape;1307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1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107</a:t>
            </a:fld>
            <a:endParaRPr/>
          </a:p>
        </p:txBody>
      </p:sp>
      <p:pic>
        <p:nvPicPr>
          <p:cNvPr id="1309" name="Google Shape;1309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0050" y="912126"/>
            <a:ext cx="5432502" cy="423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4800" b="1">
                <a:latin typeface="Oswald"/>
                <a:ea typeface="Oswald"/>
                <a:cs typeface="Oswald"/>
                <a:sym typeface="Oswald"/>
              </a:rPr>
              <a:t>БЮДЖЕТ</a:t>
            </a:r>
            <a:endParaRPr sz="48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15" name="Google Shape;1315;p1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108</a:t>
            </a:fld>
            <a:endParaRPr/>
          </a:p>
        </p:txBody>
      </p:sp>
      <p:pic>
        <p:nvPicPr>
          <p:cNvPr id="1316" name="Google Shape;1316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85800"/>
            <a:ext cx="1330350" cy="14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Google Shape;132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1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109</a:t>
            </a:fld>
            <a:endParaRPr/>
          </a:p>
        </p:txBody>
      </p:sp>
      <p:pic>
        <p:nvPicPr>
          <p:cNvPr id="1323" name="Google Shape;1323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p135"/>
          <p:cNvSpPr txBox="1">
            <a:spLocks noGrp="1"/>
          </p:cNvSpPr>
          <p:nvPr>
            <p:ph type="title"/>
          </p:nvPr>
        </p:nvSpPr>
        <p:spPr>
          <a:xfrm rot="-5400000">
            <a:off x="-194850" y="2314800"/>
            <a:ext cx="18234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3000" b="1" dirty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БЮДЖЕТ</a:t>
            </a:r>
            <a:endParaRPr sz="3000" b="1" dirty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25" name="Google Shape;1325;p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6474" y="152400"/>
            <a:ext cx="7168575" cy="471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7"/>
          <p:cNvSpPr txBox="1">
            <a:spLocks noGrp="1"/>
          </p:cNvSpPr>
          <p:nvPr>
            <p:ph type="title"/>
          </p:nvPr>
        </p:nvSpPr>
        <p:spPr>
          <a:xfrm>
            <a:off x="1341775" y="445025"/>
            <a:ext cx="767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СОЦІАЛЬНИЙ ЗАХИСТ ТА ПІДТРИМКА ВІЙСЬКОВОСЛУЖБОВЦІВ</a:t>
            </a: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>
            <a:spLocks noGrp="1"/>
          </p:cNvSpPr>
          <p:nvPr>
            <p:ph type="body" idx="1"/>
          </p:nvPr>
        </p:nvSpPr>
        <p:spPr>
          <a:xfrm>
            <a:off x="164275" y="1272275"/>
            <a:ext cx="62340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704-й полк радіаційного, хімічного, біологічного захисту м. Самбір:</a:t>
            </a:r>
            <a:r>
              <a:rPr lang="uk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50 000 грн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11</a:t>
            </a:fld>
            <a:endParaRPr/>
          </a:p>
        </p:txBody>
      </p:sp>
      <p:sp>
        <p:nvSpPr>
          <p:cNvPr id="246" name="Google Shape;246;p37"/>
          <p:cNvSpPr txBox="1"/>
          <p:nvPr/>
        </p:nvSpPr>
        <p:spPr>
          <a:xfrm>
            <a:off x="164275" y="2653663"/>
            <a:ext cx="5212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703-тя окрема бригада підтримки м.Самбір:</a:t>
            </a:r>
            <a:r>
              <a:rPr lang="uk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50 000 грн</a:t>
            </a:r>
            <a:endParaRPr sz="2200"/>
          </a:p>
        </p:txBody>
      </p:sp>
      <p:sp>
        <p:nvSpPr>
          <p:cNvPr id="247" name="Google Shape;247;p37"/>
          <p:cNvSpPr txBox="1"/>
          <p:nvPr/>
        </p:nvSpPr>
        <p:spPr>
          <a:xfrm>
            <a:off x="4017775" y="3562750"/>
            <a:ext cx="48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8" name="Google Shape;248;p37" title="704th_Separate_CBRN_Defence_Regiment_SSI.sv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4675" y="1170125"/>
            <a:ext cx="1547774" cy="177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 title="703rd_Operation_Support_Regimen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8900" y="2853150"/>
            <a:ext cx="1615626" cy="187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Google Shape;1330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136"/>
          <p:cNvSpPr txBox="1">
            <a:spLocks noGrp="1"/>
          </p:cNvSpPr>
          <p:nvPr>
            <p:ph type="title"/>
          </p:nvPr>
        </p:nvSpPr>
        <p:spPr>
          <a:xfrm>
            <a:off x="1396975" y="142000"/>
            <a:ext cx="211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latin typeface="Oswald"/>
                <a:ea typeface="Oswald"/>
                <a:cs typeface="Oswald"/>
                <a:sym typeface="Oswald"/>
              </a:rPr>
              <a:t>БЮДЖЕТ</a:t>
            </a:r>
            <a:endParaRPr sz="30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32" name="Google Shape;1332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110</a:t>
            </a:fld>
            <a:endParaRPr/>
          </a:p>
        </p:txBody>
      </p:sp>
      <p:pic>
        <p:nvPicPr>
          <p:cNvPr id="1334" name="Google Shape;1334;p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811" y="1115750"/>
            <a:ext cx="4240349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2725" y="1115750"/>
            <a:ext cx="4381350" cy="3425077"/>
          </a:xfrm>
          <a:prstGeom prst="rect">
            <a:avLst/>
          </a:prstGeom>
          <a:noFill/>
          <a:ln>
            <a:noFill/>
          </a:ln>
        </p:spPr>
      </p:pic>
      <p:sp>
        <p:nvSpPr>
          <p:cNvPr id="1336" name="Google Shape;1336;p136"/>
          <p:cNvSpPr txBox="1">
            <a:spLocks noGrp="1"/>
          </p:cNvSpPr>
          <p:nvPr>
            <p:ph type="title"/>
          </p:nvPr>
        </p:nvSpPr>
        <p:spPr>
          <a:xfrm>
            <a:off x="3410875" y="312950"/>
            <a:ext cx="53832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600" b="1">
                <a:latin typeface="Oswald"/>
                <a:ea typeface="Oswald"/>
                <a:cs typeface="Oswald"/>
                <a:sym typeface="Oswald"/>
              </a:rPr>
              <a:t>Структура податкових надходжень</a:t>
            </a:r>
            <a:endParaRPr sz="2600" b="1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" name="Google Shape;1341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Google Shape;1342;p137"/>
          <p:cNvSpPr txBox="1">
            <a:spLocks noGrp="1"/>
          </p:cNvSpPr>
          <p:nvPr>
            <p:ph type="title"/>
          </p:nvPr>
        </p:nvSpPr>
        <p:spPr>
          <a:xfrm>
            <a:off x="1396975" y="142000"/>
            <a:ext cx="211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latin typeface="Oswald"/>
                <a:ea typeface="Oswald"/>
                <a:cs typeface="Oswald"/>
                <a:sym typeface="Oswald"/>
              </a:rPr>
              <a:t>БЮДЖЕТ</a:t>
            </a:r>
            <a:endParaRPr sz="30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43" name="Google Shape;1343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1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111</a:t>
            </a:fld>
            <a:endParaRPr/>
          </a:p>
        </p:txBody>
      </p:sp>
      <p:sp>
        <p:nvSpPr>
          <p:cNvPr id="1345" name="Google Shape;1345;p137"/>
          <p:cNvSpPr txBox="1">
            <a:spLocks noGrp="1"/>
          </p:cNvSpPr>
          <p:nvPr>
            <p:ph type="title"/>
          </p:nvPr>
        </p:nvSpPr>
        <p:spPr>
          <a:xfrm>
            <a:off x="3255700" y="142000"/>
            <a:ext cx="53832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600" b="1">
                <a:latin typeface="Oswald"/>
                <a:ea typeface="Oswald"/>
                <a:cs typeface="Oswald"/>
                <a:sym typeface="Oswald"/>
              </a:rPr>
              <a:t>Структура видатків</a:t>
            </a:r>
            <a:endParaRPr sz="26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46" name="Google Shape;1346;p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7650" y="1205025"/>
            <a:ext cx="4948126" cy="359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1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4800" b="1">
                <a:latin typeface="Oswald"/>
                <a:ea typeface="Oswald"/>
                <a:cs typeface="Oswald"/>
                <a:sym typeface="Oswald"/>
              </a:rPr>
              <a:t>ТУРИЗМ</a:t>
            </a:r>
            <a:endParaRPr sz="48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52" name="Google Shape;1352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09600"/>
            <a:ext cx="1330350" cy="14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1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84D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9"/>
          <p:cNvSpPr txBox="1">
            <a:spLocks noGrp="1"/>
          </p:cNvSpPr>
          <p:nvPr>
            <p:ph type="subTitle" idx="1"/>
          </p:nvPr>
        </p:nvSpPr>
        <p:spPr>
          <a:xfrm>
            <a:off x="2506650" y="4273825"/>
            <a:ext cx="4130700" cy="4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 b="1">
                <a:solidFill>
                  <a:schemeClr val="lt1"/>
                </a:solidFill>
                <a:latin typeface="Alumni Sans"/>
                <a:ea typeface="Alumni Sans"/>
                <a:cs typeface="Alumni Sans"/>
                <a:sym typeface="Alumni Sans"/>
              </a:rPr>
              <a:t>Туристичний бренд Стрілківської громади</a:t>
            </a:r>
            <a:endParaRPr sz="2300" b="1">
              <a:solidFill>
                <a:schemeClr val="lt1"/>
              </a:solidFill>
              <a:latin typeface="Alumni Sans"/>
              <a:ea typeface="Alumni Sans"/>
              <a:cs typeface="Alumni Sans"/>
              <a:sym typeface="Alumni Sans"/>
            </a:endParaRPr>
          </a:p>
        </p:txBody>
      </p:sp>
      <p:sp>
        <p:nvSpPr>
          <p:cNvPr id="1359" name="Google Shape;1359;p139"/>
          <p:cNvSpPr txBox="1">
            <a:spLocks noGrp="1"/>
          </p:cNvSpPr>
          <p:nvPr>
            <p:ph type="ctrTitle"/>
          </p:nvPr>
        </p:nvSpPr>
        <p:spPr>
          <a:xfrm>
            <a:off x="2318250" y="3115700"/>
            <a:ext cx="4507500" cy="12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7000">
                <a:solidFill>
                  <a:schemeClr val="lt1"/>
                </a:solidFill>
                <a:latin typeface="Alumni Sans Black"/>
                <a:ea typeface="Alumni Sans Black"/>
                <a:cs typeface="Alumni Sans Black"/>
                <a:sym typeface="Alumni Sans Black"/>
              </a:rPr>
              <a:t>БойкоМандри</a:t>
            </a:r>
            <a:endParaRPr sz="7000">
              <a:solidFill>
                <a:schemeClr val="lt1"/>
              </a:solidFill>
              <a:latin typeface="Alumni Sans Black"/>
              <a:ea typeface="Alumni Sans Black"/>
              <a:cs typeface="Alumni Sans Black"/>
              <a:sym typeface="Alumni Sans Black"/>
            </a:endParaRPr>
          </a:p>
        </p:txBody>
      </p:sp>
      <p:pic>
        <p:nvPicPr>
          <p:cNvPr id="1360" name="Google Shape;1360;p139"/>
          <p:cNvPicPr preferRelativeResize="0"/>
          <p:nvPr/>
        </p:nvPicPr>
        <p:blipFill rotWithShape="1">
          <a:blip r:embed="rId3">
            <a:alphaModFix/>
          </a:blip>
          <a:srcRect l="6194" r="1758" b="4297"/>
          <a:stretch/>
        </p:blipFill>
        <p:spPr>
          <a:xfrm>
            <a:off x="3288950" y="447875"/>
            <a:ext cx="2566100" cy="266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Google Shape;1365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968" y="0"/>
            <a:ext cx="73560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0" name="Google Shape;1370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4666" y="3428634"/>
            <a:ext cx="1638899" cy="122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141"/>
          <p:cNvPicPr preferRelativeResize="0"/>
          <p:nvPr/>
        </p:nvPicPr>
        <p:blipFill rotWithShape="1">
          <a:blip r:embed="rId4">
            <a:alphaModFix/>
          </a:blip>
          <a:srcRect l="19696" t="19696" r="11960" b="11960"/>
          <a:stretch/>
        </p:blipFill>
        <p:spPr>
          <a:xfrm>
            <a:off x="6270600" y="2370650"/>
            <a:ext cx="1435024" cy="1076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141"/>
          <p:cNvSpPr txBox="1">
            <a:spLocks noGrp="1"/>
          </p:cNvSpPr>
          <p:nvPr>
            <p:ph type="title"/>
          </p:nvPr>
        </p:nvSpPr>
        <p:spPr>
          <a:xfrm>
            <a:off x="2858700" y="257725"/>
            <a:ext cx="34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3000" b="1" dirty="0">
                <a:solidFill>
                  <a:srgbClr val="02584D"/>
                </a:solidFill>
                <a:latin typeface="Oswald"/>
                <a:ea typeface="Oswald"/>
                <a:cs typeface="Oswald"/>
                <a:sym typeface="Oswald"/>
              </a:rPr>
              <a:t>БойкоМандри</a:t>
            </a:r>
            <a:endParaRPr sz="3000" b="1" dirty="0">
              <a:solidFill>
                <a:srgbClr val="0258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74" name="Google Shape;1374;p141"/>
          <p:cNvSpPr txBox="1">
            <a:spLocks noGrp="1"/>
          </p:cNvSpPr>
          <p:nvPr>
            <p:ph type="body" idx="1"/>
          </p:nvPr>
        </p:nvSpPr>
        <p:spPr>
          <a:xfrm>
            <a:off x="197427" y="1028700"/>
            <a:ext cx="5933823" cy="3832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uk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Стрілківській громаді за підтримки Українського культурного фонду та співфінансування з місцевого бюджету протягом 2023-2025 років реалізовується комплексний проєкт </a:t>
            </a:r>
            <a:r>
              <a:rPr lang="uk" sz="16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“БойкоМандри”</a:t>
            </a:r>
            <a:r>
              <a:rPr lang="uk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uk" sz="16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Мета </a:t>
            </a:r>
            <a:r>
              <a:rPr lang="uk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проєкту:</a:t>
            </a:r>
            <a:endParaRPr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50505"/>
              </a:buClr>
              <a:buSzPts val="1400"/>
              <a:buFont typeface="Times New Roman"/>
              <a:buChar char="●"/>
            </a:pPr>
            <a:r>
              <a:rPr lang="uk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Посилення спроможності жителів Стрілківської громади до створення креативних конкурентоспроможних культурно-туристичних продуктів;</a:t>
            </a:r>
            <a:endParaRPr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50505"/>
              </a:buClr>
              <a:buSzPts val="1400"/>
              <a:buFont typeface="Times New Roman"/>
              <a:buChar char="●"/>
            </a:pPr>
            <a:r>
              <a:rPr lang="uk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Підвищення туристичної привабливості гірських сіл через актуалізацію, популяризацію та наповнення новими сенсами бойківської культурної спадщини;</a:t>
            </a:r>
            <a:endParaRPr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50505"/>
              </a:buClr>
              <a:buSzPts val="1400"/>
              <a:buFont typeface="Times New Roman"/>
              <a:buChar char="●"/>
            </a:pPr>
            <a:r>
              <a:rPr lang="uk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Прокладання мережі пізнавальних історико-культурних туристичних маршрутів;</a:t>
            </a:r>
            <a:endParaRPr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50505"/>
              </a:buClr>
              <a:buSzPts val="1400"/>
              <a:buFont typeface="Times New Roman"/>
              <a:buChar char="●"/>
            </a:pPr>
            <a:r>
              <a:rPr lang="uk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Творення унікальних туристичних магнітів у громаді.</a:t>
            </a:r>
            <a:endParaRPr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5" name="Google Shape;1375;p1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115</a:t>
            </a:fld>
            <a:endParaRPr/>
          </a:p>
        </p:txBody>
      </p:sp>
      <p:pic>
        <p:nvPicPr>
          <p:cNvPr id="1376" name="Google Shape;1376;p141"/>
          <p:cNvPicPr preferRelativeResize="0"/>
          <p:nvPr/>
        </p:nvPicPr>
        <p:blipFill rotWithShape="1">
          <a:blip r:embed="rId6">
            <a:alphaModFix/>
          </a:blip>
          <a:srcRect l="11031" r="12626"/>
          <a:stretch/>
        </p:blipFill>
        <p:spPr>
          <a:xfrm>
            <a:off x="7829700" y="3428638"/>
            <a:ext cx="1191475" cy="122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1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23592" y="2382900"/>
            <a:ext cx="1597583" cy="106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1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74676" y="1224196"/>
            <a:ext cx="1560826" cy="117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1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29700" y="1224196"/>
            <a:ext cx="1191476" cy="1450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141"/>
          <p:cNvPicPr preferRelativeResize="0"/>
          <p:nvPr/>
        </p:nvPicPr>
        <p:blipFill rotWithShape="1">
          <a:blip r:embed="rId11">
            <a:alphaModFix/>
          </a:blip>
          <a:srcRect l="1058" t="1926" b="2223"/>
          <a:stretch/>
        </p:blipFill>
        <p:spPr>
          <a:xfrm>
            <a:off x="7632604" y="199391"/>
            <a:ext cx="957981" cy="94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" name="Google Shape;1386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1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116</a:t>
            </a:fld>
            <a:endParaRPr/>
          </a:p>
        </p:txBody>
      </p:sp>
      <p:sp>
        <p:nvSpPr>
          <p:cNvPr id="1388" name="Google Shape;1388;p142"/>
          <p:cNvSpPr txBox="1">
            <a:spLocks noGrp="1"/>
          </p:cNvSpPr>
          <p:nvPr>
            <p:ph type="title"/>
          </p:nvPr>
        </p:nvSpPr>
        <p:spPr>
          <a:xfrm>
            <a:off x="3163950" y="326150"/>
            <a:ext cx="281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3000" b="1">
                <a:solidFill>
                  <a:srgbClr val="02584D"/>
                </a:solidFill>
                <a:latin typeface="Oswald"/>
                <a:ea typeface="Oswald"/>
                <a:cs typeface="Oswald"/>
                <a:sym typeface="Oswald"/>
              </a:rPr>
              <a:t>БойкоМандри</a:t>
            </a:r>
            <a:endParaRPr sz="3000" b="1">
              <a:solidFill>
                <a:srgbClr val="0258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89" name="Google Shape;1389;p142"/>
          <p:cNvSpPr txBox="1">
            <a:spLocks noGrp="1"/>
          </p:cNvSpPr>
          <p:nvPr>
            <p:ph type="body" idx="1"/>
          </p:nvPr>
        </p:nvSpPr>
        <p:spPr>
          <a:xfrm>
            <a:off x="788925" y="1110375"/>
            <a:ext cx="7785600" cy="17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uk" sz="140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Проведено </a:t>
            </a:r>
            <a:r>
              <a:rPr lang="uk" sz="1400" b="1" u="sng">
                <a:solidFill>
                  <a:srgbClr val="02584D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інвентаризацію об’єктів культурного туризму Стрілківської громади</a:t>
            </a:r>
            <a:r>
              <a:rPr lang="uk" sz="1400">
                <a:solidFill>
                  <a:srgbClr val="0258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uk" sz="140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створено документ з описом всіх цікавих туристичних локацій (загалом </a:t>
            </a:r>
            <a:r>
              <a:rPr lang="uk" sz="1400" b="1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105</a:t>
            </a:r>
            <a:r>
              <a:rPr lang="uk" sz="140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об’єктів різного спрямування: туристичні комплекси, модульні будинки, музеї, історичні місця, пам’ятки культури та сакральної історії).</a:t>
            </a:r>
            <a:endParaRPr sz="140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uk" sz="140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Створено сайт</a:t>
            </a:r>
            <a:r>
              <a:rPr lang="uk" sz="1400">
                <a:solidFill>
                  <a:srgbClr val="0258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1400" b="1" u="sng">
                <a:solidFill>
                  <a:srgbClr val="02584D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“БойкоМандри”</a:t>
            </a:r>
            <a:r>
              <a:rPr lang="uk" sz="1400">
                <a:solidFill>
                  <a:srgbClr val="0258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140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головна туристична платформа громади (на стадії наповнення).</a:t>
            </a:r>
            <a:endParaRPr sz="140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spcBef>
                <a:spcPts val="1000"/>
              </a:spcBef>
              <a:spcAft>
                <a:spcPts val="1000"/>
              </a:spcAft>
              <a:buNone/>
            </a:pPr>
            <a:endParaRPr sz="140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0" name="Google Shape;1390;p142"/>
          <p:cNvPicPr preferRelativeResize="0"/>
          <p:nvPr/>
        </p:nvPicPr>
        <p:blipFill rotWithShape="1">
          <a:blip r:embed="rId6">
            <a:alphaModFix/>
          </a:blip>
          <a:srcRect l="1058" t="1926" b="2223"/>
          <a:stretch/>
        </p:blipFill>
        <p:spPr>
          <a:xfrm>
            <a:off x="7632605" y="257725"/>
            <a:ext cx="957981" cy="9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1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1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16400" y="2733876"/>
            <a:ext cx="4911189" cy="2156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7" name="Google Shape;1397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1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117</a:t>
            </a:fld>
            <a:endParaRPr/>
          </a:p>
        </p:txBody>
      </p:sp>
      <p:sp>
        <p:nvSpPr>
          <p:cNvPr id="1399" name="Google Shape;1399;p143"/>
          <p:cNvSpPr txBox="1">
            <a:spLocks noGrp="1"/>
          </p:cNvSpPr>
          <p:nvPr>
            <p:ph type="title"/>
          </p:nvPr>
        </p:nvSpPr>
        <p:spPr>
          <a:xfrm>
            <a:off x="3159168" y="177409"/>
            <a:ext cx="281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3000" b="1" dirty="0">
                <a:solidFill>
                  <a:srgbClr val="02584D"/>
                </a:solidFill>
                <a:latin typeface="Oswald"/>
                <a:ea typeface="Oswald"/>
                <a:cs typeface="Oswald"/>
                <a:sym typeface="Oswald"/>
              </a:rPr>
              <a:t>БойкоМандри</a:t>
            </a:r>
            <a:endParaRPr sz="3000" b="1" dirty="0">
              <a:solidFill>
                <a:srgbClr val="0258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00" name="Google Shape;1400;p143"/>
          <p:cNvSpPr txBox="1">
            <a:spLocks noGrp="1"/>
          </p:cNvSpPr>
          <p:nvPr>
            <p:ph type="body" idx="1"/>
          </p:nvPr>
        </p:nvSpPr>
        <p:spPr>
          <a:xfrm>
            <a:off x="788925" y="876529"/>
            <a:ext cx="7785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uk" sz="16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Прокладено </a:t>
            </a:r>
            <a:r>
              <a:rPr lang="uk" sz="1600" b="1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три пізнавальні туристичні маршрути</a:t>
            </a:r>
            <a:r>
              <a:rPr lang="uk" sz="16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GPS-треками.</a:t>
            </a:r>
            <a:endParaRPr sz="1600" dirty="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01" name="Google Shape;1401;p143"/>
          <p:cNvPicPr preferRelativeResize="0"/>
          <p:nvPr/>
        </p:nvPicPr>
        <p:blipFill rotWithShape="1">
          <a:blip r:embed="rId4">
            <a:alphaModFix/>
          </a:blip>
          <a:srcRect l="1058" t="1926" b="2223"/>
          <a:stretch/>
        </p:blipFill>
        <p:spPr>
          <a:xfrm>
            <a:off x="7632605" y="257725"/>
            <a:ext cx="957981" cy="9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1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775" y="1276887"/>
            <a:ext cx="3730099" cy="194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p1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7218" y="1321587"/>
            <a:ext cx="3570632" cy="185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143"/>
          <p:cNvPicPr preferRelativeResize="0"/>
          <p:nvPr/>
        </p:nvPicPr>
        <p:blipFill rotWithShape="1">
          <a:blip r:embed="rId8">
            <a:alphaModFix/>
          </a:blip>
          <a:srcRect b="3260"/>
          <a:stretch/>
        </p:blipFill>
        <p:spPr>
          <a:xfrm>
            <a:off x="4611900" y="3205225"/>
            <a:ext cx="3481301" cy="176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143"/>
          <p:cNvSpPr txBox="1"/>
          <p:nvPr/>
        </p:nvSpPr>
        <p:spPr>
          <a:xfrm>
            <a:off x="828363" y="3420925"/>
            <a:ext cx="36963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2584D"/>
              </a:buClr>
              <a:buSzPts val="1200"/>
              <a:buFont typeface="Times New Roman"/>
              <a:buAutoNum type="arabicPeriod"/>
            </a:pPr>
            <a:r>
              <a:rPr lang="uk" sz="1200" b="1">
                <a:latin typeface="Times New Roman"/>
                <a:ea typeface="Times New Roman"/>
                <a:cs typeface="Times New Roman"/>
                <a:sym typeface="Times New Roman"/>
              </a:rPr>
              <a:t>До криївки в церкві:</a:t>
            </a:r>
            <a:r>
              <a:rPr lang="uk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1200" u="sng">
                <a:solidFill>
                  <a:srgbClr val="02584D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https://boykomandry.com/routesChurch</a:t>
            </a:r>
            <a:r>
              <a:rPr lang="uk" sz="1200">
                <a:solidFill>
                  <a:srgbClr val="0258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200">
              <a:solidFill>
                <a:srgbClr val="0258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uk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Святині і герої: </a:t>
            </a:r>
            <a:r>
              <a:rPr lang="uk" sz="1200" u="sng">
                <a:solidFill>
                  <a:srgbClr val="02584D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https://boykomandry.com/routesHeroes</a:t>
            </a:r>
            <a:r>
              <a:rPr lang="uk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uk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Бойківський Майдан: </a:t>
            </a:r>
            <a:r>
              <a:rPr lang="uk" sz="1200" u="sng">
                <a:solidFill>
                  <a:srgbClr val="02584D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https://boykomandry.com/routesMaydan</a:t>
            </a:r>
            <a:r>
              <a:rPr lang="uk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" name="Google Shape;1411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1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118</a:t>
            </a:fld>
            <a:endParaRPr/>
          </a:p>
        </p:txBody>
      </p:sp>
      <p:sp>
        <p:nvSpPr>
          <p:cNvPr id="1413" name="Google Shape;1413;p144"/>
          <p:cNvSpPr txBox="1">
            <a:spLocks noGrp="1"/>
          </p:cNvSpPr>
          <p:nvPr>
            <p:ph type="title"/>
          </p:nvPr>
        </p:nvSpPr>
        <p:spPr>
          <a:xfrm>
            <a:off x="3163950" y="158675"/>
            <a:ext cx="281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3000" b="1" dirty="0">
                <a:solidFill>
                  <a:srgbClr val="02584D"/>
                </a:solidFill>
                <a:latin typeface="Oswald"/>
                <a:ea typeface="Oswald"/>
                <a:cs typeface="Oswald"/>
                <a:sym typeface="Oswald"/>
              </a:rPr>
              <a:t>БойкоМандри</a:t>
            </a:r>
            <a:endParaRPr sz="3000" b="1" dirty="0">
              <a:solidFill>
                <a:srgbClr val="0258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14" name="Google Shape;1414;p144"/>
          <p:cNvSpPr txBox="1">
            <a:spLocks noGrp="1"/>
          </p:cNvSpPr>
          <p:nvPr>
            <p:ph type="body" idx="1"/>
          </p:nvPr>
        </p:nvSpPr>
        <p:spPr>
          <a:xfrm>
            <a:off x="446810" y="827361"/>
            <a:ext cx="7185796" cy="29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uk" sz="16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Організовано </a:t>
            </a:r>
            <a:r>
              <a:rPr lang="uk" sz="1600" b="1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“Мандрівну школу”</a:t>
            </a:r>
            <a:r>
              <a:rPr lang="uk" sz="16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комплекс виїзних тренінгів-вишколів для жителів Стрілківської громади задля розвитку креативного туризму та підвищення спроможності громади. </a:t>
            </a:r>
            <a:endParaRPr sz="1600" dirty="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uk" sz="1500" b="1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Теми</a:t>
            </a:r>
            <a:r>
              <a:rPr lang="uk" sz="15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1500" dirty="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spcBef>
                <a:spcPts val="600"/>
              </a:spcBef>
              <a:spcAft>
                <a:spcPts val="0"/>
              </a:spcAft>
              <a:buClr>
                <a:srgbClr val="050505"/>
              </a:buClr>
              <a:buSzPts val="1400"/>
              <a:buFont typeface="Times New Roman"/>
              <a:buChar char="●"/>
            </a:pPr>
            <a:r>
              <a:rPr lang="uk" sz="1500" i="1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"Клієнтоорієнтованість в туристичному бізнесі", </a:t>
            </a:r>
            <a:endParaRPr sz="1500" i="1" dirty="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spcBef>
                <a:spcPts val="600"/>
              </a:spcBef>
              <a:spcAft>
                <a:spcPts val="0"/>
              </a:spcAft>
              <a:buClr>
                <a:srgbClr val="050505"/>
              </a:buClr>
              <a:buSzPts val="1400"/>
              <a:buFont typeface="Times New Roman"/>
              <a:buChar char="●"/>
            </a:pPr>
            <a:r>
              <a:rPr lang="uk" sz="1500" i="1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"Маркетинг для культурно-туристичного бізнесу",</a:t>
            </a:r>
            <a:endParaRPr sz="1500" i="1" dirty="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spcBef>
                <a:spcPts val="600"/>
              </a:spcBef>
              <a:spcAft>
                <a:spcPts val="0"/>
              </a:spcAft>
              <a:buClr>
                <a:srgbClr val="050505"/>
              </a:buClr>
              <a:buSzPts val="1400"/>
              <a:buFont typeface="Times New Roman"/>
              <a:buChar char="●"/>
            </a:pPr>
            <a:r>
              <a:rPr lang="uk" sz="1500" i="1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“SMM своїми руками”, </a:t>
            </a:r>
            <a:endParaRPr sz="1500" i="1" dirty="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spcBef>
                <a:spcPts val="600"/>
              </a:spcBef>
              <a:spcAft>
                <a:spcPts val="0"/>
              </a:spcAft>
              <a:buClr>
                <a:srgbClr val="050505"/>
              </a:buClr>
              <a:buSzPts val="1400"/>
              <a:buFont typeface="Times New Roman"/>
              <a:buChar char="●"/>
            </a:pPr>
            <a:r>
              <a:rPr lang="uk" sz="1500" i="1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"Брендинг та імідж",</a:t>
            </a:r>
            <a:endParaRPr sz="1500" i="1" dirty="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spcBef>
                <a:spcPts val="600"/>
              </a:spcBef>
              <a:spcAft>
                <a:spcPts val="0"/>
              </a:spcAft>
              <a:buClr>
                <a:srgbClr val="050505"/>
              </a:buClr>
              <a:buSzPts val="1400"/>
              <a:buFont typeface="Times New Roman"/>
              <a:buChar char="●"/>
            </a:pPr>
            <a:r>
              <a:rPr lang="uk" sz="1500" i="1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"Сфера обслуговування. Готельно-ресторанний бізнес".</a:t>
            </a:r>
            <a:endParaRPr sz="1500" dirty="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15" name="Google Shape;1415;p144"/>
          <p:cNvPicPr preferRelativeResize="0"/>
          <p:nvPr/>
        </p:nvPicPr>
        <p:blipFill rotWithShape="1">
          <a:blip r:embed="rId4">
            <a:alphaModFix/>
          </a:blip>
          <a:srcRect l="1058" t="1926" b="2223"/>
          <a:stretch/>
        </p:blipFill>
        <p:spPr>
          <a:xfrm>
            <a:off x="7751618" y="133034"/>
            <a:ext cx="838957" cy="88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382" y="195379"/>
            <a:ext cx="789736" cy="82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1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6682" y="1947475"/>
            <a:ext cx="1529174" cy="11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1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7000" y="1947474"/>
            <a:ext cx="1529181" cy="11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1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86682" y="3246114"/>
            <a:ext cx="1529174" cy="114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1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46988" y="3246123"/>
            <a:ext cx="1529194" cy="11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1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4250" y="3998313"/>
            <a:ext cx="1411350" cy="1058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1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54366" y="3998325"/>
            <a:ext cx="1411334" cy="105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1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20525" y="3998338"/>
            <a:ext cx="1411325" cy="1058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Google Shape;1428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1341775" y="445025"/>
            <a:ext cx="767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СОЦІАЛЬНИЙ ЗАХИСТ ТА ПІДТРИМКА ВІЙСЬКОВОСЛУЖБОВЦІВ</a:t>
            </a: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6" name="Google Shape;25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/>
          <p:cNvSpPr txBox="1">
            <a:spLocks noGrp="1"/>
          </p:cNvSpPr>
          <p:nvPr>
            <p:ph type="body" idx="1"/>
          </p:nvPr>
        </p:nvSpPr>
        <p:spPr>
          <a:xfrm>
            <a:off x="164275" y="1272275"/>
            <a:ext cx="62340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батальйону поліції «Корд»: </a:t>
            </a: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150000 грн </a:t>
            </a:r>
            <a:endParaRPr sz="2200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12</a:t>
            </a:fld>
            <a:endParaRPr/>
          </a:p>
        </p:txBody>
      </p:sp>
      <p:sp>
        <p:nvSpPr>
          <p:cNvPr id="259" name="Google Shape;259;p38"/>
          <p:cNvSpPr txBox="1"/>
          <p:nvPr/>
        </p:nvSpPr>
        <p:spPr>
          <a:xfrm>
            <a:off x="164275" y="2609000"/>
            <a:ext cx="77883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Покровського районного відділу ГУ СБУ в Донецькій та Луганській областях 2 управління:</a:t>
            </a:r>
            <a:r>
              <a:rPr lang="uk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55000 грн</a:t>
            </a:r>
            <a:endParaRPr sz="2200"/>
          </a:p>
        </p:txBody>
      </p:sp>
      <p:sp>
        <p:nvSpPr>
          <p:cNvPr id="260" name="Google Shape;260;p38"/>
          <p:cNvSpPr txBox="1"/>
          <p:nvPr/>
        </p:nvSpPr>
        <p:spPr>
          <a:xfrm>
            <a:off x="4017775" y="3562750"/>
            <a:ext cx="48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1" name="Google Shape;261;p38" title="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5950" y="1070350"/>
            <a:ext cx="1326574" cy="17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 title="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9225" y="3331150"/>
            <a:ext cx="1705451" cy="170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Google Shape;1433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8" name="Google Shape;1438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" name="Google Shape;1443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8" name="Google Shape;1448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Google Shape;1453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Google Shape;1454;p1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124</a:t>
            </a:fld>
            <a:endParaRPr/>
          </a:p>
        </p:txBody>
      </p:sp>
      <p:pic>
        <p:nvPicPr>
          <p:cNvPr id="1455" name="Google Shape;1455;p150"/>
          <p:cNvPicPr preferRelativeResize="0"/>
          <p:nvPr/>
        </p:nvPicPr>
        <p:blipFill rotWithShape="1">
          <a:blip r:embed="rId4">
            <a:alphaModFix/>
          </a:blip>
          <a:srcRect l="1402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9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ВОЛОНТЕРСТВО ПІД ЧАС ВОЄННОГО СТАНУ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9" name="Google Shape;26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9"/>
          <p:cNvSpPr txBox="1">
            <a:spLocks noGrp="1"/>
          </p:cNvSpPr>
          <p:nvPr>
            <p:ph type="body" idx="1"/>
          </p:nvPr>
        </p:nvSpPr>
        <p:spPr>
          <a:xfrm>
            <a:off x="311700" y="976425"/>
            <a:ext cx="85206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uk" sz="10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Самбірської тероборони:</a:t>
            </a:r>
            <a:endParaRPr sz="25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Google Shape;27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13</a:t>
            </a:fld>
            <a:endParaRPr/>
          </a:p>
        </p:txBody>
      </p:sp>
      <p:pic>
        <p:nvPicPr>
          <p:cNvPr id="272" name="Google Shape;27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0100" y="1844950"/>
            <a:ext cx="4109200" cy="27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9"/>
          <p:cNvSpPr txBox="1"/>
          <p:nvPr/>
        </p:nvSpPr>
        <p:spPr>
          <a:xfrm>
            <a:off x="185925" y="1403150"/>
            <a:ext cx="4468500" cy="1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Передали </a:t>
            </a:r>
            <a:r>
              <a:rPr lang="uk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два</a:t>
            </a: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“школярики” для потреб військової частини.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4" name="Google Shape;27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3025" y="3083200"/>
            <a:ext cx="3326275" cy="10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0"/>
          <p:cNvSpPr txBox="1">
            <a:spLocks noGrp="1"/>
          </p:cNvSpPr>
          <p:nvPr>
            <p:ph type="body" idx="1"/>
          </p:nvPr>
        </p:nvSpPr>
        <p:spPr>
          <a:xfrm>
            <a:off x="1259100" y="365000"/>
            <a:ext cx="75732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2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" sz="19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</a:t>
            </a:r>
            <a:r>
              <a:rPr lang="uk" sz="19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19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с.Стрілки освячено Дзвін Пам’яті, який символізує біль втрати і велич подвигу та відкрито LED-панель на знак пошани до воїнів — тих, хто віддав життя за Україну, і тих, чиї долі ще залишаються невідомими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14</a:t>
            </a:fld>
            <a:endParaRPr/>
          </a:p>
        </p:txBody>
      </p:sp>
      <p:sp>
        <p:nvSpPr>
          <p:cNvPr id="283" name="Google Shape;283;p40"/>
          <p:cNvSpPr txBox="1"/>
          <p:nvPr/>
        </p:nvSpPr>
        <p:spPr>
          <a:xfrm>
            <a:off x="311700" y="1852325"/>
            <a:ext cx="8453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-"/>
            </a:pP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40"/>
          <p:cNvSpPr txBox="1"/>
          <p:nvPr/>
        </p:nvSpPr>
        <p:spPr>
          <a:xfrm>
            <a:off x="251575" y="2798825"/>
            <a:ext cx="865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/>
          </a:p>
        </p:txBody>
      </p:sp>
      <p:sp>
        <p:nvSpPr>
          <p:cNvPr id="285" name="Google Shape;285;p40"/>
          <p:cNvSpPr txBox="1"/>
          <p:nvPr/>
        </p:nvSpPr>
        <p:spPr>
          <a:xfrm>
            <a:off x="3946800" y="3562750"/>
            <a:ext cx="48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6" name="Google Shape;286;p40" title="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137" y="1895424"/>
            <a:ext cx="4068352" cy="305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0" title="1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1706" y="1890812"/>
            <a:ext cx="4068352" cy="305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4800" b="1">
                <a:latin typeface="Oswald"/>
                <a:ea typeface="Oswald"/>
                <a:cs typeface="Oswald"/>
                <a:sym typeface="Oswald"/>
              </a:rPr>
              <a:t>СОЦІАЛЬНА СФЕРА</a:t>
            </a:r>
            <a:endParaRPr sz="48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3" name="Google Shape;293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15</a:t>
            </a:fld>
            <a:endParaRPr/>
          </a:p>
        </p:txBody>
      </p:sp>
      <p:pic>
        <p:nvPicPr>
          <p:cNvPr id="294" name="Google Shape;2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85800"/>
            <a:ext cx="1330350" cy="14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2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54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СОЦІАЛЬНА СФЕРА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01" name="Google Shape;30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2"/>
          <p:cNvSpPr txBox="1">
            <a:spLocks noGrp="1"/>
          </p:cNvSpPr>
          <p:nvPr>
            <p:ph type="body" idx="1"/>
          </p:nvPr>
        </p:nvSpPr>
        <p:spPr>
          <a:xfrm>
            <a:off x="463075" y="1126125"/>
            <a:ext cx="83691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30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16</a:t>
            </a:fld>
            <a:endParaRPr/>
          </a:p>
        </p:txBody>
      </p:sp>
      <p:sp>
        <p:nvSpPr>
          <p:cNvPr id="304" name="Google Shape;304;p42"/>
          <p:cNvSpPr txBox="1"/>
          <p:nvPr/>
        </p:nvSpPr>
        <p:spPr>
          <a:xfrm>
            <a:off x="217525" y="1017725"/>
            <a:ext cx="8455200" cy="3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Підтримка населення громади (грошові виплати):</a:t>
            </a:r>
            <a:endParaRPr sz="2000" b="1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допомога дітям (орфанні захворювання) </a:t>
            </a: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2021-2025 </a:t>
            </a: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uk" sz="2000" b="1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191 тис грн</a:t>
            </a:r>
            <a:endParaRPr sz="2000" b="1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допомога дітям </a:t>
            </a: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придбання апаратів вимірювання (інсулін) </a:t>
            </a: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2023-2025 - </a:t>
            </a:r>
            <a:r>
              <a:rPr lang="uk" sz="2000" b="1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420 тис грн</a:t>
            </a:r>
            <a:endParaRPr sz="20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підтримка громадської організації осіб з інвалідністю </a:t>
            </a: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2021-2025</a:t>
            </a: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uk" sz="2000" b="1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145 тис грн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компенсація вартості пільгових перевезень 2021-2025 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1,80 </a:t>
            </a:r>
            <a:r>
              <a:rPr lang="uk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млн грн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" sz="20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допомога при пожежі/на поховання/на лікування 2021-2025 </a:t>
            </a:r>
            <a:endParaRPr sz="20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 b="1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- 585 тис грн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54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СОЦІАЛЬНА СФЕРА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11" name="Google Shape;31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3"/>
          <p:cNvSpPr txBox="1">
            <a:spLocks noGrp="1"/>
          </p:cNvSpPr>
          <p:nvPr>
            <p:ph type="body" idx="1"/>
          </p:nvPr>
        </p:nvSpPr>
        <p:spPr>
          <a:xfrm>
            <a:off x="463075" y="1126125"/>
            <a:ext cx="83691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3" name="Google Shape;313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17</a:t>
            </a:fld>
            <a:endParaRPr/>
          </a:p>
        </p:txBody>
      </p:sp>
      <p:sp>
        <p:nvSpPr>
          <p:cNvPr id="314" name="Google Shape;314;p43"/>
          <p:cNvSpPr txBox="1"/>
          <p:nvPr/>
        </p:nvSpPr>
        <p:spPr>
          <a:xfrm>
            <a:off x="311700" y="1144025"/>
            <a:ext cx="8453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ЦЕНТР НАДАННЯ СОЦІАЛЬНИХ ПОСЛУГ (ЦНСП)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Завдання </a:t>
            </a: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КЗ “ЦНСП” за 2021-2025:</a:t>
            </a: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обліку Центру перебуває </a:t>
            </a:r>
            <a:r>
              <a:rPr lang="uk" sz="2000" b="1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109</a:t>
            </a: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сімей: догляд вдома (55 осіб) та соціальна підтримка (54 особи);</a:t>
            </a: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соціальний супровід родин, які перебувають у СЖО (14 сімей);</a:t>
            </a: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робота із ВПО (200 осіб, з них 27 проживають у Стрілківському ліцеї;</a:t>
            </a: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робота із сім’ями військовослужбовців (в тому числи і з родинами загиблих та зниклих безвісті захисників);</a:t>
            </a: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співпраця із благодійними фондами</a:t>
            </a: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5" name="Google Shape;315;p43"/>
          <p:cNvSpPr txBox="1"/>
          <p:nvPr/>
        </p:nvSpPr>
        <p:spPr>
          <a:xfrm>
            <a:off x="3946800" y="3562750"/>
            <a:ext cx="48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4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54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СОЦІАЛЬНА СФЕРА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22" name="Google Shape;32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4"/>
          <p:cNvSpPr txBox="1">
            <a:spLocks noGrp="1"/>
          </p:cNvSpPr>
          <p:nvPr>
            <p:ph type="body" idx="1"/>
          </p:nvPr>
        </p:nvSpPr>
        <p:spPr>
          <a:xfrm>
            <a:off x="463075" y="1126125"/>
            <a:ext cx="83691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18</a:t>
            </a:fld>
            <a:endParaRPr/>
          </a:p>
        </p:txBody>
      </p:sp>
      <p:sp>
        <p:nvSpPr>
          <p:cNvPr id="325" name="Google Shape;325;p44"/>
          <p:cNvSpPr txBox="1"/>
          <p:nvPr/>
        </p:nvSpPr>
        <p:spPr>
          <a:xfrm>
            <a:off x="175300" y="1126125"/>
            <a:ext cx="8623500" cy="49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 b="1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СЛУЖБА У СПРАВАХ ДІТЕЙ СТРІЛКІВСЬКОЇ ТГ </a:t>
            </a:r>
            <a:endParaRPr sz="20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50505"/>
              </a:buClr>
              <a:buSzPts val="1600"/>
              <a:buFont typeface="Times New Roman"/>
              <a:buChar char="-"/>
            </a:pPr>
            <a:r>
              <a:rPr lang="uk" sz="16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обліку перебувало </a:t>
            </a:r>
            <a:r>
              <a:rPr lang="uk" sz="16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7 сімей</a:t>
            </a:r>
            <a:r>
              <a:rPr lang="uk" sz="16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" sz="16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які опинилися у СЖО</a:t>
            </a:r>
            <a:r>
              <a:rPr lang="uk" sz="16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(</a:t>
            </a:r>
            <a:r>
              <a:rPr lang="uk" sz="16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15 дітей</a:t>
            </a:r>
            <a:r>
              <a:rPr lang="uk" sz="16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);</a:t>
            </a:r>
            <a:endParaRPr sz="16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-"/>
            </a:pPr>
            <a:r>
              <a:rPr lang="uk" sz="16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обліку перебуває: </a:t>
            </a:r>
            <a:r>
              <a:rPr lang="uk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дітей 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батьки яких загинули внаслідок воєнних дій та збройних конфліктів;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-"/>
            </a:pPr>
            <a:r>
              <a:rPr lang="uk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дитина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позбавлена батьківської опіки,   </a:t>
            </a:r>
            <a:r>
              <a:rPr lang="uk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дитина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усиновлена;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-"/>
            </a:pP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функціонує </a:t>
            </a:r>
            <a:r>
              <a:rPr lang="uk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прийомна сім’я ВПО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якій виховується </a:t>
            </a:r>
            <a:r>
              <a:rPr lang="uk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 дітей,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 них 3 дитини позбавлені батьківської опіки та 5 власних дітей.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-"/>
            </a:pP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протягом звітного періоду обстежено </a:t>
            </a:r>
            <a:r>
              <a:rPr lang="uk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57 сімей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в яких виховується 106 дітей та складено акти умов проживання тих сімей. 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-"/>
            </a:pP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Протягом звітного періоду  було проведено </a:t>
            </a:r>
            <a:r>
              <a:rPr lang="uk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засідань комісії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взято участь у </a:t>
            </a:r>
            <a:r>
              <a:rPr lang="uk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 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судових засіданнях суду щодо розгляду справ відносно неповнолітніх дітей.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5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54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СОЦІАЛЬНА СФЕРА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32" name="Google Shape;33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5"/>
          <p:cNvSpPr txBox="1">
            <a:spLocks noGrp="1"/>
          </p:cNvSpPr>
          <p:nvPr>
            <p:ph type="body" idx="1"/>
          </p:nvPr>
        </p:nvSpPr>
        <p:spPr>
          <a:xfrm>
            <a:off x="463075" y="1126125"/>
            <a:ext cx="83691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19</a:t>
            </a:fld>
            <a:endParaRPr/>
          </a:p>
        </p:txBody>
      </p:sp>
      <p:sp>
        <p:nvSpPr>
          <p:cNvPr id="335" name="Google Shape;335;p45"/>
          <p:cNvSpPr txBox="1"/>
          <p:nvPr/>
        </p:nvSpPr>
        <p:spPr>
          <a:xfrm>
            <a:off x="-474900" y="2876513"/>
            <a:ext cx="869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/>
          </a:p>
        </p:txBody>
      </p:sp>
      <p:sp>
        <p:nvSpPr>
          <p:cNvPr id="336" name="Google Shape;336;p45"/>
          <p:cNvSpPr txBox="1"/>
          <p:nvPr/>
        </p:nvSpPr>
        <p:spPr>
          <a:xfrm>
            <a:off x="3946800" y="3562750"/>
            <a:ext cx="48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7" name="Google Shape;337;p45" title="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150" y="1268063"/>
            <a:ext cx="4292399" cy="374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5"/>
          <p:cNvSpPr txBox="1"/>
          <p:nvPr/>
        </p:nvSpPr>
        <p:spPr>
          <a:xfrm>
            <a:off x="4451550" y="840000"/>
            <a:ext cx="4569600" cy="43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 b="1">
                <a:latin typeface="Times New Roman"/>
                <a:ea typeface="Times New Roman"/>
                <a:cs typeface="Times New Roman"/>
                <a:sym typeface="Times New Roman"/>
              </a:rPr>
              <a:t>Стрілківська громада отримала спеціалізований автомобіль </a:t>
            </a:r>
            <a:r>
              <a:rPr lang="uk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Citroen Berlingo </a:t>
            </a:r>
            <a:r>
              <a:rPr lang="uk" sz="1700" b="1">
                <a:latin typeface="Times New Roman"/>
                <a:ea typeface="Times New Roman"/>
                <a:cs typeface="Times New Roman"/>
                <a:sym typeface="Times New Roman"/>
              </a:rPr>
              <a:t>для соціальних послуг</a:t>
            </a:r>
            <a:endParaRPr sz="17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latin typeface="Times New Roman"/>
                <a:ea typeface="Times New Roman"/>
                <a:cs typeface="Times New Roman"/>
                <a:sym typeface="Times New Roman"/>
              </a:rPr>
              <a:t>Це стало можливим завдяки перемозі в проєкті та отримати субвенцію з державного бюджету.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latin typeface="Times New Roman"/>
                <a:ea typeface="Times New Roman"/>
                <a:cs typeface="Times New Roman"/>
                <a:sym typeface="Times New Roman"/>
              </a:rPr>
              <a:t>Транспорт першочергово призначений для виїзду мобільної бригади: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-"/>
            </a:pPr>
            <a:r>
              <a:rPr lang="uk" sz="1700">
                <a:latin typeface="Times New Roman"/>
                <a:ea typeface="Times New Roman"/>
                <a:cs typeface="Times New Roman"/>
                <a:sym typeface="Times New Roman"/>
              </a:rPr>
              <a:t>Допомога постраждалим від домашнього насильства;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-"/>
            </a:pPr>
            <a:r>
              <a:rPr lang="uk" sz="1700">
                <a:latin typeface="Times New Roman"/>
                <a:ea typeface="Times New Roman"/>
                <a:cs typeface="Times New Roman"/>
                <a:sym typeface="Times New Roman"/>
              </a:rPr>
              <a:t>Забезпечення прав дитини;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-"/>
            </a:pPr>
            <a:r>
              <a:rPr lang="uk" sz="1700">
                <a:latin typeface="Times New Roman"/>
                <a:ea typeface="Times New Roman"/>
                <a:cs typeface="Times New Roman"/>
                <a:sym typeface="Times New Roman"/>
              </a:rPr>
              <a:t>Супровід ветеранів війни.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231550" y="1620775"/>
            <a:ext cx="8600700" cy="24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4100" b="1">
                <a:latin typeface="Times New Roman"/>
                <a:ea typeface="Times New Roman"/>
                <a:cs typeface="Times New Roman"/>
                <a:sym typeface="Times New Roman"/>
              </a:rPr>
              <a:t>СТВОРЕННЯ СТРІЛКІВСЬКОЇ ТГ ТА ЗАГАЛЬНА ІНФОРМАЦІЯ </a:t>
            </a:r>
            <a:endParaRPr sz="41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5" name="Google Shape;14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</a:t>
            </a:fld>
            <a:endParaRPr/>
          </a:p>
        </p:txBody>
      </p:sp>
      <p:pic>
        <p:nvPicPr>
          <p:cNvPr id="146" name="Google Shape;1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85800"/>
            <a:ext cx="1330350" cy="14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4800" b="1">
                <a:latin typeface="Oswald"/>
                <a:ea typeface="Oswald"/>
                <a:cs typeface="Oswald"/>
                <a:sym typeface="Oswald"/>
              </a:rPr>
              <a:t>АДМІНІСТРАТИВНІ ПОСЛУГИ</a:t>
            </a:r>
            <a:endParaRPr sz="48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4" name="Google Shape;34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20</a:t>
            </a:fld>
            <a:endParaRPr/>
          </a:p>
        </p:txBody>
      </p:sp>
      <p:pic>
        <p:nvPicPr>
          <p:cNvPr id="345" name="Google Shape;34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85800"/>
            <a:ext cx="1330350" cy="14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7"/>
          <p:cNvSpPr txBox="1">
            <a:spLocks noGrp="1"/>
          </p:cNvSpPr>
          <p:nvPr>
            <p:ph type="title"/>
          </p:nvPr>
        </p:nvSpPr>
        <p:spPr>
          <a:xfrm>
            <a:off x="1474626" y="147443"/>
            <a:ext cx="754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4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АДМІНІСТРАТИВНІ ПОСЛУГИ</a:t>
            </a:r>
            <a:endParaRPr sz="24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52" name="Google Shape;35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 txBox="1">
            <a:spLocks noGrp="1"/>
          </p:cNvSpPr>
          <p:nvPr>
            <p:ph type="body" idx="1"/>
          </p:nvPr>
        </p:nvSpPr>
        <p:spPr>
          <a:xfrm>
            <a:off x="463075" y="1126125"/>
            <a:ext cx="83691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21</a:t>
            </a:fld>
            <a:endParaRPr/>
          </a:p>
        </p:txBody>
      </p:sp>
      <p:sp>
        <p:nvSpPr>
          <p:cNvPr id="355" name="Google Shape;355;p47"/>
          <p:cNvSpPr txBox="1"/>
          <p:nvPr/>
        </p:nvSpPr>
        <p:spPr>
          <a:xfrm>
            <a:off x="331542" y="788868"/>
            <a:ext cx="87093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uk" sz="19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uk" sz="17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</a:t>
            </a:r>
            <a:r>
              <a:rPr lang="uk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грудні 2023 року в Стрілківській громаді розпочав роботу Центр надання адміністративних послуг, який відповідає сучасним вимогам, облаштований в адміністративній будівлі сільської ради, щоб якісніше та в одному місці надавати адмінпослуги для жителів громади. На сьогодні перелік адміністративних послуг, які надаються через ЦНАП налічує 345 послуг. </a:t>
            </a:r>
            <a:endParaRPr sz="1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30000" lvl="0" indent="-54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У жовтні 2025 року у ЦНАПі створено “Єдине вікно” для обслуговування ветеранів.</a:t>
            </a:r>
            <a:endParaRPr sz="1700" dirty="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6" name="Google Shape;35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025" y="2555725"/>
            <a:ext cx="2979451" cy="21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1063" y="2555713"/>
            <a:ext cx="2882524" cy="212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2183" y="2555725"/>
            <a:ext cx="2828943" cy="21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8"/>
          <p:cNvSpPr txBox="1">
            <a:spLocks noGrp="1"/>
          </p:cNvSpPr>
          <p:nvPr>
            <p:ph type="title"/>
          </p:nvPr>
        </p:nvSpPr>
        <p:spPr>
          <a:xfrm>
            <a:off x="1452097" y="257725"/>
            <a:ext cx="754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4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АДМІНІСТРАТИВНІ ПОСЛУГИ</a:t>
            </a:r>
            <a:endParaRPr sz="24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65" name="Google Shape;36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8"/>
          <p:cNvSpPr txBox="1">
            <a:spLocks noGrp="1"/>
          </p:cNvSpPr>
          <p:nvPr>
            <p:ph type="body" idx="1"/>
          </p:nvPr>
        </p:nvSpPr>
        <p:spPr>
          <a:xfrm>
            <a:off x="1028700" y="762875"/>
            <a:ext cx="7803350" cy="13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Також створено віддалені робочі місця адміністраторів ЦНАПу у старостинських округах, щоб якісніше та ближче для жителів громади надавати адмінпослуги. До переліку адміністративних послуг, які надаються ВРМ адміністратора ЦНАП входить 108 послуг.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67" name="Google Shape;367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22</a:t>
            </a:fld>
            <a:endParaRPr/>
          </a:p>
        </p:txBody>
      </p:sp>
      <p:sp>
        <p:nvSpPr>
          <p:cNvPr id="368" name="Google Shape;368;p48"/>
          <p:cNvSpPr txBox="1"/>
          <p:nvPr/>
        </p:nvSpPr>
        <p:spPr>
          <a:xfrm>
            <a:off x="3946800" y="3562750"/>
            <a:ext cx="48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9" name="Google Shape;36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825" y="2199275"/>
            <a:ext cx="3641999" cy="27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8375" y="2199275"/>
            <a:ext cx="3583324" cy="27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9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54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АДМІНІСТРАТИВНІ ПОСЛУГИ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9"/>
          <p:cNvSpPr txBox="1">
            <a:spLocks noGrp="1"/>
          </p:cNvSpPr>
          <p:nvPr>
            <p:ph type="body" idx="1"/>
          </p:nvPr>
        </p:nvSpPr>
        <p:spPr>
          <a:xfrm>
            <a:off x="463075" y="1126125"/>
            <a:ext cx="83691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9" name="Google Shape;379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23</a:t>
            </a:fld>
            <a:endParaRPr/>
          </a:p>
        </p:txBody>
      </p:sp>
      <p:sp>
        <p:nvSpPr>
          <p:cNvPr id="380" name="Google Shape;380;p49"/>
          <p:cNvSpPr txBox="1"/>
          <p:nvPr/>
        </p:nvSpPr>
        <p:spPr>
          <a:xfrm>
            <a:off x="671200" y="1205025"/>
            <a:ext cx="80940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172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Протягом </a:t>
            </a: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2024-2025 </a:t>
            </a: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років надано послуг: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45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ЦНАП</a:t>
            </a: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- 5734;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4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ВРМ №1</a:t>
            </a: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- 2144;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4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ВРМ №2</a:t>
            </a: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- 3134;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4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ВРМ №3 </a:t>
            </a: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- 3034;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4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ВРМ №4 </a:t>
            </a: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- 5068.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 також протягом </a:t>
            </a: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2021-2025</a:t>
            </a: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років прийнято та опрацьовано 2374 звернення громадян з різних питань.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0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54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АДМІНІСТРАТИВНІ ПОСЛУГИ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87" name="Google Shape;38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0"/>
          <p:cNvSpPr txBox="1">
            <a:spLocks noGrp="1"/>
          </p:cNvSpPr>
          <p:nvPr>
            <p:ph type="body" idx="1"/>
          </p:nvPr>
        </p:nvSpPr>
        <p:spPr>
          <a:xfrm>
            <a:off x="463075" y="1126125"/>
            <a:ext cx="83691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9" name="Google Shape;38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24</a:t>
            </a:fld>
            <a:endParaRPr/>
          </a:p>
        </p:txBody>
      </p:sp>
      <p:sp>
        <p:nvSpPr>
          <p:cNvPr id="390" name="Google Shape;390;p50"/>
          <p:cNvSpPr txBox="1"/>
          <p:nvPr/>
        </p:nvSpPr>
        <p:spPr>
          <a:xfrm>
            <a:off x="954075" y="812700"/>
            <a:ext cx="809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172800" algn="ctr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Комплексний рейтинг громад Львівщини</a:t>
            </a:r>
            <a:endParaRPr sz="13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Google Shape;391;p50" title="1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4069" y="1305300"/>
            <a:ext cx="7311655" cy="375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4800" b="1">
                <a:latin typeface="Oswald"/>
                <a:ea typeface="Oswald"/>
                <a:cs typeface="Oswald"/>
                <a:sym typeface="Oswald"/>
              </a:rPr>
              <a:t>ОСВІТА</a:t>
            </a:r>
            <a:endParaRPr sz="48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7" name="Google Shape;397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25</a:t>
            </a:fld>
            <a:endParaRPr/>
          </a:p>
        </p:txBody>
      </p:sp>
      <p:pic>
        <p:nvPicPr>
          <p:cNvPr id="398" name="Google Shape;39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85800"/>
            <a:ext cx="1330350" cy="14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2"/>
          <p:cNvSpPr txBox="1">
            <a:spLocks noGrp="1"/>
          </p:cNvSpPr>
          <p:nvPr>
            <p:ph type="title"/>
          </p:nvPr>
        </p:nvSpPr>
        <p:spPr>
          <a:xfrm>
            <a:off x="487248" y="535682"/>
            <a:ext cx="78867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uk" b="1"/>
              <a:t>Дані освітньої мережі у розрізі </a:t>
            </a:r>
            <a:br>
              <a:rPr lang="uk" b="1"/>
            </a:br>
            <a:r>
              <a:rPr lang="uk" b="1"/>
              <a:t>2021-2025 років</a:t>
            </a:r>
            <a:endParaRPr/>
          </a:p>
        </p:txBody>
      </p:sp>
      <p:graphicFrame>
        <p:nvGraphicFramePr>
          <p:cNvPr id="404" name="Google Shape;404;p52"/>
          <p:cNvGraphicFramePr/>
          <p:nvPr/>
        </p:nvGraphicFramePr>
        <p:xfrm>
          <a:off x="4899581" y="1217117"/>
          <a:ext cx="3817775" cy="2967482"/>
        </p:xfrm>
        <a:graphic>
          <a:graphicData uri="http://schemas.openxmlformats.org/drawingml/2006/table">
            <a:tbl>
              <a:tblPr firstRow="1" firstCol="1" bandRow="1">
                <a:noFill/>
                <a:tableStyleId>{E37D989F-F04B-4ED1-9696-0B8AAEA1719E}</a:tableStyleId>
              </a:tblPr>
              <a:tblGrid>
                <a:gridCol w="2737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9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4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7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№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Навчальний рік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Кількість ЗЗСО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Кількість здобувачів освіти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2020-2021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18 (в т. ч. 5 філій)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1362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2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2021-2022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13 (в т. ч. 2 філії)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1290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3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2022-2023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13 (в т. ч. 2 філії)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1282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4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2023-2024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13 (в т.ч. 2 філії)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1258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5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2024-2025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12 (в т.ч. 3 філії)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1244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6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2025-2026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10 (в т.ч. 1 філія)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300" u="none" strike="noStrike" cap="none"/>
                        <a:t>1189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05" name="Google Shape;40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450" y="1217125"/>
            <a:ext cx="4312500" cy="3010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6" name="Google Shape;406;p52"/>
          <p:cNvGraphicFramePr/>
          <p:nvPr/>
        </p:nvGraphicFramePr>
        <p:xfrm>
          <a:off x="388856" y="4227921"/>
          <a:ext cx="8328500" cy="699675"/>
        </p:xfrm>
        <a:graphic>
          <a:graphicData uri="http://schemas.openxmlformats.org/drawingml/2006/table">
            <a:tbl>
              <a:tblPr firstRow="1" firstCol="1" bandRow="1">
                <a:noFill/>
                <a:tableStyleId>{D8817726-0EC4-49AA-8E97-734C6A0990C0}</a:tableStyleId>
              </a:tblPr>
              <a:tblGrid>
                <a:gridCol w="3061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91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764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3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 u="none" strike="noStrike" cap="none"/>
                        <a:t>Наповнюваність ЗЗСО </a:t>
                      </a:r>
                      <a:endParaRPr sz="1100"/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 u="none" strike="noStrike" cap="none"/>
                        <a:t>Стрілківської сільської ради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 u="none" strike="noStrike" cap="none"/>
                        <a:t>2021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 u="none" strike="noStrike" cap="none"/>
                        <a:t>2025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 u="none" strike="noStrike" cap="none"/>
                        <a:t>Фактична наповнюваність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 u="none" strike="noStrike" cap="none"/>
                        <a:t>11,6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 u="none" strike="noStrike" cap="none"/>
                        <a:t>13,5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2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 u="none" strike="noStrike" cap="none"/>
                        <a:t>Розрахункова наповнюваність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 u="none" strike="noStrike" cap="none"/>
                        <a:t>13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 u="none" strike="noStrike" cap="none"/>
                        <a:t>14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7" name="Google Shape;40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798900" cy="8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3"/>
          <p:cNvSpPr txBox="1">
            <a:spLocks noGrp="1"/>
          </p:cNvSpPr>
          <p:nvPr>
            <p:ph type="title"/>
          </p:nvPr>
        </p:nvSpPr>
        <p:spPr>
          <a:xfrm>
            <a:off x="1947638" y="43603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rPr lang="uk" b="1"/>
              <a:t>Вартість навчання одного учня у територіальних громадах Самбірського району</a:t>
            </a:r>
            <a:endParaRPr/>
          </a:p>
        </p:txBody>
      </p:sp>
      <p:pic>
        <p:nvPicPr>
          <p:cNvPr id="413" name="Google Shape;41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361" y="1435520"/>
            <a:ext cx="7289400" cy="32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702558" cy="7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4"/>
          <p:cNvSpPr/>
          <p:nvPr/>
        </p:nvSpPr>
        <p:spPr>
          <a:xfrm>
            <a:off x="3648173" y="889064"/>
            <a:ext cx="2566500" cy="1194900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12" scaled="0"/>
          </a:gradFill>
          <a:ln w="715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Ліцей с. Стрілки </a:t>
            </a:r>
            <a:endParaRPr sz="1100" b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Стрілківської сільської ради</a:t>
            </a:r>
            <a:r>
              <a:rPr lang="u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(206 учнів)</a:t>
            </a:r>
            <a:endParaRPr sz="1100"/>
          </a:p>
        </p:txBody>
      </p:sp>
      <p:sp>
        <p:nvSpPr>
          <p:cNvPr id="421" name="Google Shape;421;p54"/>
          <p:cNvSpPr/>
          <p:nvPr/>
        </p:nvSpPr>
        <p:spPr>
          <a:xfrm>
            <a:off x="5296588" y="3337100"/>
            <a:ext cx="1545600" cy="11949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ЗЗСО І-ІІ ст</a:t>
            </a:r>
            <a:r>
              <a:rPr lang="uk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с. Верхній Лужок</a:t>
            </a:r>
            <a:endParaRPr sz="1100" b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(79 учнів)</a:t>
            </a:r>
            <a:endParaRPr sz="1100"/>
          </a:p>
        </p:txBody>
      </p:sp>
      <p:sp>
        <p:nvSpPr>
          <p:cNvPr id="422" name="Google Shape;422;p54"/>
          <p:cNvSpPr/>
          <p:nvPr/>
        </p:nvSpPr>
        <p:spPr>
          <a:xfrm>
            <a:off x="7402175" y="2327300"/>
            <a:ext cx="1611900" cy="11019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ЗЗСО І-ІІ с</a:t>
            </a:r>
            <a:r>
              <a:rPr lang="uk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т.</a:t>
            </a: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с. Бусовисько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(62 учні)</a:t>
            </a:r>
            <a:endParaRPr sz="1100"/>
          </a:p>
        </p:txBody>
      </p:sp>
      <p:sp>
        <p:nvSpPr>
          <p:cNvPr id="423" name="Google Shape;423;p54"/>
          <p:cNvSpPr/>
          <p:nvPr/>
        </p:nvSpPr>
        <p:spPr>
          <a:xfrm>
            <a:off x="3709375" y="3337100"/>
            <a:ext cx="1520700" cy="11949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ЗЗСО І-ІІ </a:t>
            </a:r>
            <a:r>
              <a:rPr lang="uk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ст. </a:t>
            </a: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с. Топільниця</a:t>
            </a:r>
            <a:endParaRPr sz="1100" b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(77 учні)</a:t>
            </a:r>
            <a:endParaRPr sz="1100"/>
          </a:p>
        </p:txBody>
      </p:sp>
      <p:sp>
        <p:nvSpPr>
          <p:cNvPr id="424" name="Google Shape;424;p54"/>
          <p:cNvSpPr/>
          <p:nvPr/>
        </p:nvSpPr>
        <p:spPr>
          <a:xfrm>
            <a:off x="2113300" y="3333475"/>
            <a:ext cx="1545600" cy="11949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ЗЗСО І-ІІІ ст</a:t>
            </a:r>
            <a:r>
              <a:rPr lang="uk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с.Тур’є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(113 учнів)</a:t>
            </a:r>
            <a:endParaRPr sz="1100"/>
          </a:p>
        </p:txBody>
      </p:sp>
      <p:sp>
        <p:nvSpPr>
          <p:cNvPr id="425" name="Google Shape;425;p54"/>
          <p:cNvSpPr/>
          <p:nvPr/>
        </p:nvSpPr>
        <p:spPr>
          <a:xfrm>
            <a:off x="121650" y="879825"/>
            <a:ext cx="2403300" cy="14268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ОЗЗСО І-ІІІ ст. 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с. Головецько</a:t>
            </a:r>
            <a:r>
              <a:rPr lang="uk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 </a:t>
            </a:r>
            <a:r>
              <a:rPr lang="uk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Грозівська початкова школа</a:t>
            </a:r>
            <a:endParaRPr b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(190 учнів)</a:t>
            </a:r>
            <a:endParaRPr/>
          </a:p>
        </p:txBody>
      </p:sp>
      <p:sp>
        <p:nvSpPr>
          <p:cNvPr id="426" name="Google Shape;426;p54"/>
          <p:cNvSpPr/>
          <p:nvPr/>
        </p:nvSpPr>
        <p:spPr>
          <a:xfrm>
            <a:off x="7397250" y="935475"/>
            <a:ext cx="1611900" cy="11019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ЗЗСО І-ІІ </a:t>
            </a:r>
            <a:r>
              <a:rPr lang="uk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ст.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с.Ясениця-Замкова</a:t>
            </a:r>
            <a:endParaRPr sz="1100" b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(69)</a:t>
            </a:r>
            <a:endParaRPr sz="1100"/>
          </a:p>
        </p:txBody>
      </p:sp>
      <p:sp>
        <p:nvSpPr>
          <p:cNvPr id="427" name="Google Shape;427;p54"/>
          <p:cNvSpPr/>
          <p:nvPr/>
        </p:nvSpPr>
        <p:spPr>
          <a:xfrm rot="5400000">
            <a:off x="5362887" y="2708796"/>
            <a:ext cx="1101900" cy="6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54"/>
          <p:cNvSpPr/>
          <p:nvPr/>
        </p:nvSpPr>
        <p:spPr>
          <a:xfrm>
            <a:off x="6343082" y="1272617"/>
            <a:ext cx="945000" cy="1350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54"/>
          <p:cNvSpPr/>
          <p:nvPr/>
        </p:nvSpPr>
        <p:spPr>
          <a:xfrm rot="2564908">
            <a:off x="6308072" y="2273015"/>
            <a:ext cx="944929" cy="13502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54"/>
          <p:cNvSpPr/>
          <p:nvPr/>
        </p:nvSpPr>
        <p:spPr>
          <a:xfrm rot="5400000">
            <a:off x="3973560" y="2718536"/>
            <a:ext cx="1101900" cy="6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" name="Google Shape;43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71656">
            <a:off x="3559228" y="2150892"/>
            <a:ext cx="96020" cy="111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082314">
            <a:off x="3053895" y="1102940"/>
            <a:ext cx="96020" cy="111566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4"/>
          <p:cNvSpPr/>
          <p:nvPr/>
        </p:nvSpPr>
        <p:spPr>
          <a:xfrm rot="-5400000">
            <a:off x="3867175" y="2655984"/>
            <a:ext cx="1006800" cy="109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Аутсорсинг</a:t>
            </a:r>
            <a:endParaRPr sz="1100"/>
          </a:p>
        </p:txBody>
      </p:sp>
      <p:sp>
        <p:nvSpPr>
          <p:cNvPr id="434" name="Google Shape;434;p54"/>
          <p:cNvSpPr/>
          <p:nvPr/>
        </p:nvSpPr>
        <p:spPr>
          <a:xfrm rot="-3260119">
            <a:off x="2937604" y="2568867"/>
            <a:ext cx="1006963" cy="10964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Аутсорсинг</a:t>
            </a:r>
            <a:endParaRPr sz="1100"/>
          </a:p>
        </p:txBody>
      </p:sp>
      <p:sp>
        <p:nvSpPr>
          <p:cNvPr id="435" name="Google Shape;435;p54"/>
          <p:cNvSpPr/>
          <p:nvPr/>
        </p:nvSpPr>
        <p:spPr>
          <a:xfrm rot="-1316454">
            <a:off x="2598478" y="1456744"/>
            <a:ext cx="1006825" cy="10996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Аутсорсинг</a:t>
            </a:r>
            <a:endParaRPr sz="1100"/>
          </a:p>
        </p:txBody>
      </p:sp>
      <p:sp>
        <p:nvSpPr>
          <p:cNvPr id="436" name="Google Shape;436;p54"/>
          <p:cNvSpPr/>
          <p:nvPr/>
        </p:nvSpPr>
        <p:spPr>
          <a:xfrm rot="-5400000">
            <a:off x="5256501" y="2687432"/>
            <a:ext cx="1006800" cy="109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Аутсорсинг</a:t>
            </a:r>
            <a:endParaRPr sz="1100"/>
          </a:p>
        </p:txBody>
      </p:sp>
      <p:sp>
        <p:nvSpPr>
          <p:cNvPr id="437" name="Google Shape;437;p54"/>
          <p:cNvSpPr/>
          <p:nvPr/>
        </p:nvSpPr>
        <p:spPr>
          <a:xfrm rot="2667737">
            <a:off x="6279277" y="2129586"/>
            <a:ext cx="1107590" cy="12367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Кейтеринг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54"/>
          <p:cNvSpPr/>
          <p:nvPr/>
        </p:nvSpPr>
        <p:spPr>
          <a:xfrm>
            <a:off x="6290125" y="1133311"/>
            <a:ext cx="1107600" cy="12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Кейтеринг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54"/>
          <p:cNvSpPr/>
          <p:nvPr/>
        </p:nvSpPr>
        <p:spPr>
          <a:xfrm>
            <a:off x="1757160" y="242650"/>
            <a:ext cx="5734800" cy="40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Модель харчування у ЗЗСО Стрілківської сільської ради</a:t>
            </a:r>
            <a:endParaRPr sz="1100"/>
          </a:p>
        </p:txBody>
      </p:sp>
      <p:pic>
        <p:nvPicPr>
          <p:cNvPr id="440" name="Google Shape;440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650" y="2372150"/>
            <a:ext cx="1932851" cy="12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8725" y="3510500"/>
            <a:ext cx="2100426" cy="160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4"/>
          <p:cNvPicPr preferRelativeResize="0"/>
          <p:nvPr/>
        </p:nvPicPr>
        <p:blipFill rotWithShape="1">
          <a:blip r:embed="rId6">
            <a:alphaModFix/>
          </a:blip>
          <a:srcRect t="10778"/>
          <a:stretch/>
        </p:blipFill>
        <p:spPr>
          <a:xfrm>
            <a:off x="121650" y="3651625"/>
            <a:ext cx="1932850" cy="143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650" y="92725"/>
            <a:ext cx="676200" cy="717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5"/>
          <p:cNvSpPr txBox="1">
            <a:spLocks noGrp="1"/>
          </p:cNvSpPr>
          <p:nvPr>
            <p:ph type="title"/>
          </p:nvPr>
        </p:nvSpPr>
        <p:spPr>
          <a:xfrm>
            <a:off x="1432950" y="2577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ОСВІТА: 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діяльність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50" name="Google Shape;45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548" y="174334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5"/>
          <p:cNvSpPr txBox="1">
            <a:spLocks noGrp="1"/>
          </p:cNvSpPr>
          <p:nvPr>
            <p:ph type="body" idx="1"/>
          </p:nvPr>
        </p:nvSpPr>
        <p:spPr>
          <a:xfrm>
            <a:off x="686100" y="1017725"/>
            <a:ext cx="77718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19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Проведено капітальний ремонт приміщення їдальні Опорного закладу загальної середньої освіти І-ІІІ ступенів с. Головецько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2" name="Google Shape;452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29</a:t>
            </a:fld>
            <a:endParaRPr/>
          </a:p>
        </p:txBody>
      </p:sp>
      <p:pic>
        <p:nvPicPr>
          <p:cNvPr id="453" name="Google Shape;45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5875" y="1965025"/>
            <a:ext cx="2489074" cy="288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7548" y="1965025"/>
            <a:ext cx="2489076" cy="28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69963" y="1972113"/>
            <a:ext cx="2678299" cy="2852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500" b="1">
                <a:latin typeface="Times New Roman"/>
                <a:ea typeface="Times New Roman"/>
                <a:cs typeface="Times New Roman"/>
                <a:sym typeface="Times New Roman"/>
              </a:rPr>
              <a:t>СТВОРЕННЯ СТРІЛКІВСЬКОЇ ТГ ТА ЗАГАЛЬНА ІНФОРМАЦІЯ</a:t>
            </a:r>
            <a:endParaRPr sz="25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</a:t>
            </a:fld>
            <a:endParaRPr/>
          </a:p>
        </p:txBody>
      </p:sp>
      <p:sp>
        <p:nvSpPr>
          <p:cNvPr id="155" name="Google Shape;155;p29"/>
          <p:cNvSpPr txBox="1"/>
          <p:nvPr/>
        </p:nvSpPr>
        <p:spPr>
          <a:xfrm>
            <a:off x="405600" y="1556050"/>
            <a:ext cx="3106800" cy="3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500" b="1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Стрілківська сільська громада</a:t>
            </a:r>
            <a:r>
              <a:rPr lang="uk" sz="15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— гірська сільська громада у Самбірському районі Львівської області України. Розташована у західній частині Самбірського району, межує з Республікою Польща. Громада об’єднує 21 бойківське село з древньою історією, що сягає корінням щонайменше часів Київської Руси-України</a:t>
            </a:r>
            <a:r>
              <a:rPr lang="uk" sz="12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6725" y="1556038"/>
            <a:ext cx="4511299" cy="312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6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ОСВІТА: д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62" name="Google Shape;46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6"/>
          <p:cNvSpPr txBox="1">
            <a:spLocks noGrp="1"/>
          </p:cNvSpPr>
          <p:nvPr>
            <p:ph type="body" idx="1"/>
          </p:nvPr>
        </p:nvSpPr>
        <p:spPr>
          <a:xfrm>
            <a:off x="375675" y="1821825"/>
            <a:ext cx="3493500" cy="20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Закуплено </a:t>
            </a:r>
            <a:r>
              <a:rPr lang="uk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“Школяриків” за кошти державного, обласного бюджету та співфінансування територіальної громади.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4" name="Google Shape;464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30</a:t>
            </a:fld>
            <a:endParaRPr/>
          </a:p>
        </p:txBody>
      </p:sp>
      <p:pic>
        <p:nvPicPr>
          <p:cNvPr id="465" name="Google Shape;465;p56" title="1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7700" y="1297025"/>
            <a:ext cx="4661976" cy="308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7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ОСВІТА. 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Діяльність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72" name="Google Shape;47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7"/>
          <p:cNvSpPr txBox="1">
            <a:spLocks noGrp="1"/>
          </p:cNvSpPr>
          <p:nvPr>
            <p:ph type="body" idx="1"/>
          </p:nvPr>
        </p:nvSpPr>
        <p:spPr>
          <a:xfrm>
            <a:off x="5618250" y="2267013"/>
            <a:ext cx="28542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Отримано “</a:t>
            </a:r>
            <a:r>
              <a:rPr lang="uk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Школярик</a:t>
            </a: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від Мальтійської служби допомоги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4" name="Google Shape;474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31</a:t>
            </a:fld>
            <a:endParaRPr/>
          </a:p>
        </p:txBody>
      </p:sp>
      <p:pic>
        <p:nvPicPr>
          <p:cNvPr id="475" name="Google Shape;47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775" y="1357424"/>
            <a:ext cx="4461322" cy="2975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8"/>
          <p:cNvSpPr txBox="1">
            <a:spLocks noGrp="1"/>
          </p:cNvSpPr>
          <p:nvPr>
            <p:ph type="title"/>
          </p:nvPr>
        </p:nvSpPr>
        <p:spPr>
          <a:xfrm>
            <a:off x="1202300" y="1053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ОСВІТА: 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діяльність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82" name="Google Shape;48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500" y="1053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8"/>
          <p:cNvSpPr txBox="1">
            <a:spLocks noGrp="1"/>
          </p:cNvSpPr>
          <p:nvPr>
            <p:ph type="body" idx="1"/>
          </p:nvPr>
        </p:nvSpPr>
        <p:spPr>
          <a:xfrm>
            <a:off x="1038325" y="678025"/>
            <a:ext cx="78219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Встановлено енергозберігаючі твердопаливні котли у закладах освіти: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ОЗЗСО І-ІІІ ст. ім. о. М.Вербицького с. Стрілки 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Ліцеї с. Стрілки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ЗДО «Сонечко» с. Стрілки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 sz="19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4" name="Google Shape;484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32</a:t>
            </a:fld>
            <a:endParaRPr/>
          </a:p>
        </p:txBody>
      </p:sp>
      <p:pic>
        <p:nvPicPr>
          <p:cNvPr id="485" name="Google Shape;48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930225"/>
            <a:ext cx="2980525" cy="30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4325" y="1930225"/>
            <a:ext cx="2847750" cy="30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3475" y="1930225"/>
            <a:ext cx="2980525" cy="29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9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ОСВІТА. 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Діяльність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94" name="Google Shape;49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9"/>
          <p:cNvSpPr txBox="1">
            <a:spLocks noGrp="1"/>
          </p:cNvSpPr>
          <p:nvPr>
            <p:ph type="body" idx="1"/>
          </p:nvPr>
        </p:nvSpPr>
        <p:spPr>
          <a:xfrm>
            <a:off x="612450" y="1320325"/>
            <a:ext cx="4683300" cy="12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Встановлено </a:t>
            </a:r>
            <a:r>
              <a:rPr lang="uk" sz="1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електричні котли</a:t>
            </a:r>
            <a:r>
              <a:rPr lang="uk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ЗЗСО І-ІІ ступенів села </a:t>
            </a:r>
            <a:r>
              <a:rPr lang="uk" sz="1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Верхній Лужок</a:t>
            </a:r>
            <a:r>
              <a:rPr lang="uk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6" name="Google Shape;496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33</a:t>
            </a:fld>
            <a:endParaRPr/>
          </a:p>
        </p:txBody>
      </p:sp>
      <p:pic>
        <p:nvPicPr>
          <p:cNvPr id="497" name="Google Shape;497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9100" y="1334050"/>
            <a:ext cx="2663348" cy="3329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4200" y="2317975"/>
            <a:ext cx="1943100" cy="24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0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ОСВІТА. 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Діяльність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05" name="Google Shape;50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60"/>
          <p:cNvSpPr txBox="1">
            <a:spLocks noGrp="1"/>
          </p:cNvSpPr>
          <p:nvPr>
            <p:ph type="body" idx="1"/>
          </p:nvPr>
        </p:nvSpPr>
        <p:spPr>
          <a:xfrm>
            <a:off x="359825" y="1017725"/>
            <a:ext cx="82434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160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Стрілківській громаді завершено важливий проєкт – проведено капітальний ремонт покрівлі даху ЗЗСО І–ІІ ступенів с. Ясениця-Замкова </a:t>
            </a:r>
            <a:endParaRPr sz="160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10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7" name="Google Shape;507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34</a:t>
            </a:fld>
            <a:endParaRPr/>
          </a:p>
        </p:txBody>
      </p:sp>
      <p:pic>
        <p:nvPicPr>
          <p:cNvPr id="508" name="Google Shape;508;p60" title="1.1.jpg"/>
          <p:cNvPicPr preferRelativeResize="0"/>
          <p:nvPr/>
        </p:nvPicPr>
        <p:blipFill rotWithShape="1">
          <a:blip r:embed="rId5">
            <a:alphaModFix/>
          </a:blip>
          <a:srcRect l="9586" r="9578"/>
          <a:stretch/>
        </p:blipFill>
        <p:spPr>
          <a:xfrm>
            <a:off x="462858" y="1820976"/>
            <a:ext cx="3927075" cy="323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60" title="1.jpg"/>
          <p:cNvPicPr preferRelativeResize="0"/>
          <p:nvPr/>
        </p:nvPicPr>
        <p:blipFill rotWithShape="1">
          <a:blip r:embed="rId6">
            <a:alphaModFix/>
          </a:blip>
          <a:srcRect l="15297" r="15297"/>
          <a:stretch/>
        </p:blipFill>
        <p:spPr>
          <a:xfrm>
            <a:off x="4649550" y="1820971"/>
            <a:ext cx="4001800" cy="3235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1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ОСВІТА. 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Діяльність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16" name="Google Shape;51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1"/>
          <p:cNvSpPr txBox="1">
            <a:spLocks noGrp="1"/>
          </p:cNvSpPr>
          <p:nvPr>
            <p:ph type="body" idx="1"/>
          </p:nvPr>
        </p:nvSpPr>
        <p:spPr>
          <a:xfrm>
            <a:off x="359825" y="1017725"/>
            <a:ext cx="82434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6700" lvl="0" indent="-228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20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Проведено ремонт спортзалу в ОЗЗСО І-ІІІ ступенів ім. о. Михайла Вербицького с. Стрілки.</a:t>
            </a:r>
            <a:endParaRPr sz="220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10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8" name="Google Shape;518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35</a:t>
            </a:fld>
            <a:endParaRPr/>
          </a:p>
        </p:txBody>
      </p:sp>
      <p:pic>
        <p:nvPicPr>
          <p:cNvPr id="519" name="Google Shape;519;p61" title="6.1.jpg"/>
          <p:cNvPicPr preferRelativeResize="0"/>
          <p:nvPr/>
        </p:nvPicPr>
        <p:blipFill rotWithShape="1">
          <a:blip r:embed="rId5">
            <a:alphaModFix/>
          </a:blip>
          <a:srcRect l="12502" r="12495"/>
          <a:stretch/>
        </p:blipFill>
        <p:spPr>
          <a:xfrm>
            <a:off x="226925" y="1965125"/>
            <a:ext cx="2784775" cy="27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1" title="6.3.jpg"/>
          <p:cNvPicPr preferRelativeResize="0"/>
          <p:nvPr/>
        </p:nvPicPr>
        <p:blipFill rotWithShape="1">
          <a:blip r:embed="rId6">
            <a:alphaModFix/>
          </a:blip>
          <a:srcRect l="12502" r="12495"/>
          <a:stretch/>
        </p:blipFill>
        <p:spPr>
          <a:xfrm>
            <a:off x="3072726" y="1965125"/>
            <a:ext cx="2784774" cy="27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61" title="6.4.jpg"/>
          <p:cNvPicPr preferRelativeResize="0"/>
          <p:nvPr/>
        </p:nvPicPr>
        <p:blipFill rotWithShape="1">
          <a:blip r:embed="rId7">
            <a:alphaModFix/>
          </a:blip>
          <a:srcRect l="12502" r="12495"/>
          <a:stretch/>
        </p:blipFill>
        <p:spPr>
          <a:xfrm>
            <a:off x="6023900" y="1965125"/>
            <a:ext cx="2784774" cy="27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2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ОСВІТА. 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Діяльність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8" name="Google Shape;52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62"/>
          <p:cNvSpPr txBox="1">
            <a:spLocks noGrp="1"/>
          </p:cNvSpPr>
          <p:nvPr>
            <p:ph type="body" idx="1"/>
          </p:nvPr>
        </p:nvSpPr>
        <p:spPr>
          <a:xfrm>
            <a:off x="359825" y="1017725"/>
            <a:ext cx="82434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6700" lvl="0" indent="-2286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Проведено ремонт спортзалу в ОЗЗСО І-ІІІ ступенів ім. о. Михайла Вербицького с. Стрілки.</a:t>
            </a:r>
            <a:endParaRPr sz="220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10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0" name="Google Shape;530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36</a:t>
            </a:fld>
            <a:endParaRPr/>
          </a:p>
        </p:txBody>
      </p:sp>
      <p:pic>
        <p:nvPicPr>
          <p:cNvPr id="531" name="Google Shape;531;p62" title="6.9.jpg"/>
          <p:cNvPicPr preferRelativeResize="0"/>
          <p:nvPr/>
        </p:nvPicPr>
        <p:blipFill rotWithShape="1">
          <a:blip r:embed="rId5">
            <a:alphaModFix/>
          </a:blip>
          <a:srcRect l="12502" r="12495"/>
          <a:stretch/>
        </p:blipFill>
        <p:spPr>
          <a:xfrm>
            <a:off x="226925" y="1965125"/>
            <a:ext cx="2784776" cy="27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2" title="6.10.jpg"/>
          <p:cNvPicPr preferRelativeResize="0"/>
          <p:nvPr/>
        </p:nvPicPr>
        <p:blipFill rotWithShape="1">
          <a:blip r:embed="rId6">
            <a:alphaModFix/>
          </a:blip>
          <a:srcRect l="12502" r="12495"/>
          <a:stretch/>
        </p:blipFill>
        <p:spPr>
          <a:xfrm>
            <a:off x="3072726" y="1965125"/>
            <a:ext cx="2784776" cy="27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2" title="6.6.jpg"/>
          <p:cNvPicPr preferRelativeResize="0"/>
          <p:nvPr/>
        </p:nvPicPr>
        <p:blipFill rotWithShape="1">
          <a:blip r:embed="rId7">
            <a:alphaModFix/>
          </a:blip>
          <a:srcRect t="12502" b="12495"/>
          <a:stretch/>
        </p:blipFill>
        <p:spPr>
          <a:xfrm>
            <a:off x="6023900" y="1965125"/>
            <a:ext cx="2784775" cy="278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63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ОСВІТА. 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Діяльність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40" name="Google Shape;54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3"/>
          <p:cNvSpPr txBox="1">
            <a:spLocks noGrp="1"/>
          </p:cNvSpPr>
          <p:nvPr>
            <p:ph type="body" idx="1"/>
          </p:nvPr>
        </p:nvSpPr>
        <p:spPr>
          <a:xfrm>
            <a:off x="878775" y="1205025"/>
            <a:ext cx="78138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6700" lvl="0" indent="-228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Проведено ремонт спортивної кімнати у Стрілківському ліцеї</a:t>
            </a:r>
            <a:endParaRPr sz="220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10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37</a:t>
            </a:fld>
            <a:endParaRPr/>
          </a:p>
        </p:txBody>
      </p:sp>
      <p:pic>
        <p:nvPicPr>
          <p:cNvPr id="543" name="Google Shape;543;p63" title="7.1.jpg"/>
          <p:cNvPicPr preferRelativeResize="0"/>
          <p:nvPr/>
        </p:nvPicPr>
        <p:blipFill rotWithShape="1">
          <a:blip r:embed="rId5">
            <a:alphaModFix/>
          </a:blip>
          <a:srcRect t="12502" b="12495"/>
          <a:stretch/>
        </p:blipFill>
        <p:spPr>
          <a:xfrm>
            <a:off x="47450" y="1826750"/>
            <a:ext cx="2923150" cy="29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3" title="7.2.jpg"/>
          <p:cNvPicPr preferRelativeResize="0"/>
          <p:nvPr/>
        </p:nvPicPr>
        <p:blipFill rotWithShape="1">
          <a:blip r:embed="rId6">
            <a:alphaModFix/>
          </a:blip>
          <a:srcRect t="12502" b="12495"/>
          <a:stretch/>
        </p:blipFill>
        <p:spPr>
          <a:xfrm>
            <a:off x="3072725" y="1826750"/>
            <a:ext cx="2923150" cy="29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3" title="7.jpg"/>
          <p:cNvPicPr preferRelativeResize="0"/>
          <p:nvPr/>
        </p:nvPicPr>
        <p:blipFill rotWithShape="1">
          <a:blip r:embed="rId7">
            <a:alphaModFix/>
          </a:blip>
          <a:srcRect l="12502" r="12495"/>
          <a:stretch/>
        </p:blipFill>
        <p:spPr>
          <a:xfrm>
            <a:off x="6098000" y="1826750"/>
            <a:ext cx="2923151" cy="292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64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ОСВІТА. 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Діяльність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52" name="Google Shape;55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4"/>
          <p:cNvSpPr txBox="1">
            <a:spLocks noGrp="1"/>
          </p:cNvSpPr>
          <p:nvPr>
            <p:ph type="body" idx="1"/>
          </p:nvPr>
        </p:nvSpPr>
        <p:spPr>
          <a:xfrm>
            <a:off x="1109425" y="1017725"/>
            <a:ext cx="75885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6700" lvl="0" indent="-2286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Проведено ремонт спортивної кімнати у Стрілківському ліцею</a:t>
            </a:r>
            <a:endParaRPr sz="200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10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4" name="Google Shape;554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38</a:t>
            </a:fld>
            <a:endParaRPr/>
          </a:p>
        </p:txBody>
      </p:sp>
      <p:pic>
        <p:nvPicPr>
          <p:cNvPr id="555" name="Google Shape;555;p64" title="7.3.jpg"/>
          <p:cNvPicPr preferRelativeResize="0"/>
          <p:nvPr/>
        </p:nvPicPr>
        <p:blipFill rotWithShape="1">
          <a:blip r:embed="rId5">
            <a:alphaModFix/>
          </a:blip>
          <a:srcRect t="12502" b="12495"/>
          <a:stretch/>
        </p:blipFill>
        <p:spPr>
          <a:xfrm>
            <a:off x="1050750" y="1554400"/>
            <a:ext cx="3195499" cy="319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64" title="7.4.jpg"/>
          <p:cNvPicPr preferRelativeResize="0"/>
          <p:nvPr/>
        </p:nvPicPr>
        <p:blipFill rotWithShape="1">
          <a:blip r:embed="rId6">
            <a:alphaModFix/>
          </a:blip>
          <a:srcRect t="12502" b="12495"/>
          <a:stretch/>
        </p:blipFill>
        <p:spPr>
          <a:xfrm>
            <a:off x="5010725" y="1554400"/>
            <a:ext cx="3195499" cy="319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65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ОСВІТА. 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Діяльність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3" name="Google Shape;56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65"/>
          <p:cNvSpPr txBox="1">
            <a:spLocks noGrp="1"/>
          </p:cNvSpPr>
          <p:nvPr>
            <p:ph type="body" idx="1"/>
          </p:nvPr>
        </p:nvSpPr>
        <p:spPr>
          <a:xfrm>
            <a:off x="737200" y="1017725"/>
            <a:ext cx="80949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6700" lvl="0" indent="-2286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22 жовтня 2025 - відбувся тендер на</a:t>
            </a:r>
            <a:r>
              <a:rPr lang="uk" b="1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капітальний ремонт спортивного майданчика у Стрілківському ліцеї</a:t>
            </a:r>
            <a:r>
              <a:rPr lang="uk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 вартість 5,13 млн грн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22860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10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5" name="Google Shape;565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39</a:t>
            </a:fld>
            <a:endParaRPr/>
          </a:p>
        </p:txBody>
      </p:sp>
      <p:pic>
        <p:nvPicPr>
          <p:cNvPr id="566" name="Google Shape;566;p65" title="1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2175" y="1757550"/>
            <a:ext cx="5939251" cy="329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xfrm>
            <a:off x="295050" y="2285932"/>
            <a:ext cx="8553900" cy="16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4800" b="1" dirty="0">
                <a:latin typeface="Oswald"/>
                <a:ea typeface="Oswald"/>
                <a:cs typeface="Oswald"/>
                <a:sym typeface="Oswald"/>
              </a:rPr>
              <a:t>СОЦІАЛЬНИЙ ЗАХИСТ ТА ПІДТРИМКА ВІЙСЬКОВОСЛУЖБОВЦІВ</a:t>
            </a:r>
            <a:endParaRPr sz="4800" b="1"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2" name="Google Shape;16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</a:t>
            </a:fld>
            <a:endParaRPr/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85800"/>
            <a:ext cx="1330350" cy="14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6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ОСВІТА. 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Діяльність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73" name="Google Shape;57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66"/>
          <p:cNvSpPr txBox="1">
            <a:spLocks noGrp="1"/>
          </p:cNvSpPr>
          <p:nvPr>
            <p:ph type="body" idx="1"/>
          </p:nvPr>
        </p:nvSpPr>
        <p:spPr>
          <a:xfrm>
            <a:off x="589375" y="1205025"/>
            <a:ext cx="80622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20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Стрілківському ліцеї відкрито осередок вивчення предмета «Захист України»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5" name="Google Shape;575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40</a:t>
            </a:fld>
            <a:endParaRPr/>
          </a:p>
        </p:txBody>
      </p:sp>
      <p:pic>
        <p:nvPicPr>
          <p:cNvPr id="576" name="Google Shape;576;p66" title="2.jpg"/>
          <p:cNvPicPr preferRelativeResize="0"/>
          <p:nvPr/>
        </p:nvPicPr>
        <p:blipFill rotWithShape="1">
          <a:blip r:embed="rId5">
            <a:alphaModFix/>
          </a:blip>
          <a:srcRect l="12502" r="12495"/>
          <a:stretch/>
        </p:blipFill>
        <p:spPr>
          <a:xfrm>
            <a:off x="440725" y="2178925"/>
            <a:ext cx="2570977" cy="257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66" title="2-2.jpg"/>
          <p:cNvPicPr preferRelativeResize="0"/>
          <p:nvPr/>
        </p:nvPicPr>
        <p:blipFill rotWithShape="1">
          <a:blip r:embed="rId6">
            <a:alphaModFix/>
          </a:blip>
          <a:srcRect l="11378" r="11378"/>
          <a:stretch/>
        </p:blipFill>
        <p:spPr>
          <a:xfrm>
            <a:off x="3286513" y="2178925"/>
            <a:ext cx="2570977" cy="25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6" title="2-4.jpg"/>
          <p:cNvPicPr preferRelativeResize="0"/>
          <p:nvPr/>
        </p:nvPicPr>
        <p:blipFill rotWithShape="1">
          <a:blip r:embed="rId7">
            <a:alphaModFix/>
          </a:blip>
          <a:srcRect l="12502" r="12495"/>
          <a:stretch/>
        </p:blipFill>
        <p:spPr>
          <a:xfrm>
            <a:off x="6023900" y="2178925"/>
            <a:ext cx="2570977" cy="257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67"/>
          <p:cNvSpPr txBox="1">
            <a:spLocks noGrp="1"/>
          </p:cNvSpPr>
          <p:nvPr>
            <p:ph type="title"/>
          </p:nvPr>
        </p:nvSpPr>
        <p:spPr>
          <a:xfrm>
            <a:off x="1432950" y="2577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ОСВІТА: д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85" name="Google Shape;58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67"/>
          <p:cNvSpPr txBox="1">
            <a:spLocks noGrp="1"/>
          </p:cNvSpPr>
          <p:nvPr>
            <p:ph type="body" idx="1"/>
          </p:nvPr>
        </p:nvSpPr>
        <p:spPr>
          <a:xfrm>
            <a:off x="1369225" y="997375"/>
            <a:ext cx="7227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Встановлено дитячий майданчик у </a:t>
            </a:r>
            <a:r>
              <a:rPr lang="uk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ЗДО «Сонечко» с. Стрілки</a:t>
            </a:r>
            <a:r>
              <a:rPr lang="uk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7" name="Google Shape;587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41</a:t>
            </a:fld>
            <a:endParaRPr/>
          </a:p>
        </p:txBody>
      </p:sp>
      <p:pic>
        <p:nvPicPr>
          <p:cNvPr id="588" name="Google Shape;58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475" y="1753200"/>
            <a:ext cx="4114001" cy="29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6550" y="1753200"/>
            <a:ext cx="3894350" cy="292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8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ОСВІТА: д</a:t>
            </a:r>
            <a:r>
              <a:rPr lang="uk" sz="24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іяльність для покращення освітніх послуг</a:t>
            </a: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96" name="Google Shape;59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42</a:t>
            </a:fld>
            <a:endParaRPr/>
          </a:p>
        </p:txBody>
      </p:sp>
      <p:pic>
        <p:nvPicPr>
          <p:cNvPr id="598" name="Google Shape;59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300" y="1285900"/>
            <a:ext cx="2689051" cy="19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3551" y="1285900"/>
            <a:ext cx="2561316" cy="19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4127" y="1285900"/>
            <a:ext cx="2472031" cy="19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3150" y="3312075"/>
            <a:ext cx="2689051" cy="174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47275" y="3312075"/>
            <a:ext cx="2561326" cy="174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9"/>
          <p:cNvSpPr txBox="1">
            <a:spLocks noGrp="1"/>
          </p:cNvSpPr>
          <p:nvPr>
            <p:ph type="title"/>
          </p:nvPr>
        </p:nvSpPr>
        <p:spPr>
          <a:xfrm>
            <a:off x="1474675" y="163100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ОСВІТА: д</a:t>
            </a:r>
            <a:r>
              <a:rPr lang="uk" sz="24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іяльність для покращення освітніх послуг</a:t>
            </a:r>
            <a:endParaRPr sz="24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09" name="Google Shape;60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175" y="163100"/>
            <a:ext cx="706515" cy="7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69"/>
          <p:cNvSpPr txBox="1">
            <a:spLocks noGrp="1"/>
          </p:cNvSpPr>
          <p:nvPr>
            <p:ph type="body" idx="1"/>
          </p:nvPr>
        </p:nvSpPr>
        <p:spPr>
          <a:xfrm>
            <a:off x="382874" y="824450"/>
            <a:ext cx="8303925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Заклади освіти  в рамках “НУШ” </a:t>
            </a:r>
            <a:r>
              <a:rPr lang="uk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 2025 очікують </a:t>
            </a:r>
            <a:r>
              <a:rPr lang="uk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uk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інтерактивних панелей,</a:t>
            </a:r>
            <a:r>
              <a:rPr lang="uk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2024 отримали </a:t>
            </a:r>
            <a:r>
              <a:rPr lang="uk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11 панелей</a:t>
            </a:r>
            <a:r>
              <a:rPr lang="uk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У 2021-2023 - проектори, екрани, дошки, дидактичні засоби </a:t>
            </a:r>
            <a:r>
              <a:rPr lang="uk" dirty="0" smtClean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навчання, у рамках проєкту </a:t>
            </a:r>
            <a:r>
              <a:rPr lang="uk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"Спроможна школа" - кабінети фізики та хімії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1" name="Google Shape;611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43</a:t>
            </a:fld>
            <a:endParaRPr/>
          </a:p>
        </p:txBody>
      </p:sp>
      <p:pic>
        <p:nvPicPr>
          <p:cNvPr id="612" name="Google Shape;612;p69" title="d293b49a-4f71-4465-a872-46492bc18154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3409" y="1932625"/>
            <a:ext cx="2629540" cy="298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9" title="0dd80459-f3ec-4652-a8f7-ddc8517bb90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7199" y="1932625"/>
            <a:ext cx="2629549" cy="298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70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ОСВІТА: д</a:t>
            </a:r>
            <a:r>
              <a:rPr lang="uk" sz="24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іяльність для покращення освітніх послуг</a:t>
            </a:r>
            <a:endParaRPr sz="24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20" name="Google Shape;62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70"/>
          <p:cNvSpPr txBox="1">
            <a:spLocks noGrp="1"/>
          </p:cNvSpPr>
          <p:nvPr>
            <p:ph type="body" idx="1"/>
          </p:nvPr>
        </p:nvSpPr>
        <p:spPr>
          <a:xfrm>
            <a:off x="736888" y="1205025"/>
            <a:ext cx="77781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Щороку у заклади освіти громади здійснюється закупівля спортивного інвентарю  </a:t>
            </a:r>
            <a:endParaRPr sz="1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2" name="Google Shape;622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44</a:t>
            </a:fld>
            <a:endParaRPr/>
          </a:p>
        </p:txBody>
      </p:sp>
      <p:pic>
        <p:nvPicPr>
          <p:cNvPr id="623" name="Google Shape;623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583" y="1935126"/>
            <a:ext cx="3714151" cy="286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9269" y="1935126"/>
            <a:ext cx="3859550" cy="2861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45</a:t>
            </a:fld>
            <a:endParaRPr/>
          </a:p>
        </p:txBody>
      </p:sp>
      <p:pic>
        <p:nvPicPr>
          <p:cNvPr id="630" name="Google Shape;63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25" y="18267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71"/>
          <p:cNvSpPr txBox="1"/>
          <p:nvPr/>
        </p:nvSpPr>
        <p:spPr>
          <a:xfrm>
            <a:off x="1713100" y="411075"/>
            <a:ext cx="59469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32" name="Google Shape;632;p71"/>
          <p:cNvSpPr txBox="1"/>
          <p:nvPr/>
        </p:nvSpPr>
        <p:spPr>
          <a:xfrm>
            <a:off x="1337525" y="557125"/>
            <a:ext cx="65625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33" name="Google Shape;633;p71"/>
          <p:cNvSpPr txBox="1"/>
          <p:nvPr/>
        </p:nvSpPr>
        <p:spPr>
          <a:xfrm>
            <a:off x="3632775" y="725200"/>
            <a:ext cx="49764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b="1">
                <a:solidFill>
                  <a:schemeClr val="dk2"/>
                </a:solidFill>
              </a:rPr>
              <a:t>Нагородження школярів у рамках програми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b="1">
                <a:solidFill>
                  <a:schemeClr val="dk2"/>
                </a:solidFill>
              </a:rPr>
              <a:t>“Підтримка обдарованої молоді”</a:t>
            </a:r>
            <a:endParaRPr sz="1600" b="1">
              <a:solidFill>
                <a:schemeClr val="dk2"/>
              </a:solidFill>
            </a:endParaRPr>
          </a:p>
        </p:txBody>
      </p:sp>
      <p:pic>
        <p:nvPicPr>
          <p:cNvPr id="634" name="Google Shape;634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2275" y="1486900"/>
            <a:ext cx="3053174" cy="24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1"/>
          <p:cNvSpPr txBox="1">
            <a:spLocks noGrp="1"/>
          </p:cNvSpPr>
          <p:nvPr>
            <p:ph type="title"/>
          </p:nvPr>
        </p:nvSpPr>
        <p:spPr>
          <a:xfrm>
            <a:off x="1251675" y="64541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ОСВІТА: д</a:t>
            </a:r>
            <a:r>
              <a:rPr lang="uk" sz="24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іяльність для покращення освітніх послуг</a:t>
            </a:r>
            <a:endParaRPr sz="24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636" name="Google Shape;636;p71"/>
          <p:cNvGraphicFramePr/>
          <p:nvPr/>
        </p:nvGraphicFramePr>
        <p:xfrm>
          <a:off x="290825" y="1486900"/>
          <a:ext cx="3782500" cy="3139195"/>
        </p:xfrm>
        <a:graphic>
          <a:graphicData uri="http://schemas.openxmlformats.org/drawingml/2006/table">
            <a:tbl>
              <a:tblPr>
                <a:noFill/>
                <a:tableStyleId>{C8D95B2E-4715-49F4-9226-58E9AAA01121}</a:tableStyleId>
              </a:tblPr>
              <a:tblGrid>
                <a:gridCol w="18912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12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91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700"/>
                        <a:t>Рік</a:t>
                      </a:r>
                      <a:endParaRPr sz="1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700"/>
                        <a:t>Грошові сертифікати у рамках програми</a:t>
                      </a:r>
                      <a:endParaRPr sz="1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8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700"/>
                        <a:t>2022</a:t>
                      </a:r>
                      <a:endParaRPr sz="1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700" b="1"/>
                        <a:t>15 500</a:t>
                      </a:r>
                      <a:r>
                        <a:rPr lang="uk" sz="1700"/>
                        <a:t> </a:t>
                      </a:r>
                      <a:r>
                        <a:rPr lang="uk" sz="1700" b="1"/>
                        <a:t>грн</a:t>
                      </a:r>
                      <a:endParaRPr sz="17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7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700"/>
                        <a:t>2023</a:t>
                      </a:r>
                      <a:endParaRPr sz="1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700" b="1"/>
                        <a:t>38 000 грн</a:t>
                      </a:r>
                      <a:endParaRPr sz="17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7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700"/>
                        <a:t>2024</a:t>
                      </a:r>
                      <a:endParaRPr sz="1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700" b="1"/>
                        <a:t>44 200 грн</a:t>
                      </a:r>
                      <a:endParaRPr sz="17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700"/>
                        <a:t>2025</a:t>
                      </a:r>
                      <a:endParaRPr sz="1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700" b="1"/>
                        <a:t>112 000 грн</a:t>
                      </a:r>
                      <a:endParaRPr sz="17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37" name="Google Shape;637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2925" y="2826850"/>
            <a:ext cx="2357475" cy="18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46</a:t>
            </a:fld>
            <a:endParaRPr/>
          </a:p>
        </p:txBody>
      </p:sp>
      <p:pic>
        <p:nvPicPr>
          <p:cNvPr id="643" name="Google Shape;64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25" y="18267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72"/>
          <p:cNvSpPr txBox="1"/>
          <p:nvPr/>
        </p:nvSpPr>
        <p:spPr>
          <a:xfrm>
            <a:off x="1713100" y="411075"/>
            <a:ext cx="59469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45" name="Google Shape;645;p72"/>
          <p:cNvSpPr txBox="1"/>
          <p:nvPr/>
        </p:nvSpPr>
        <p:spPr>
          <a:xfrm>
            <a:off x="1337525" y="557125"/>
            <a:ext cx="65625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46" name="Google Shape;646;p72"/>
          <p:cNvSpPr txBox="1"/>
          <p:nvPr/>
        </p:nvSpPr>
        <p:spPr>
          <a:xfrm>
            <a:off x="3632775" y="725200"/>
            <a:ext cx="49764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b="1">
                <a:solidFill>
                  <a:schemeClr val="dk2"/>
                </a:solidFill>
              </a:rPr>
              <a:t>Нагородження школярів у рамках програми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b="1">
                <a:solidFill>
                  <a:schemeClr val="dk2"/>
                </a:solidFill>
              </a:rPr>
              <a:t>“Підтримка обдарованої молоді”</a:t>
            </a:r>
            <a:endParaRPr sz="1600" b="1">
              <a:solidFill>
                <a:schemeClr val="dk2"/>
              </a:solidFill>
            </a:endParaRPr>
          </a:p>
        </p:txBody>
      </p:sp>
      <p:pic>
        <p:nvPicPr>
          <p:cNvPr id="647" name="Google Shape;647;p72" title="5-2.jpg"/>
          <p:cNvPicPr preferRelativeResize="0"/>
          <p:nvPr/>
        </p:nvPicPr>
        <p:blipFill rotWithShape="1">
          <a:blip r:embed="rId4">
            <a:alphaModFix/>
          </a:blip>
          <a:srcRect t="9897" b="9897"/>
          <a:stretch/>
        </p:blipFill>
        <p:spPr>
          <a:xfrm>
            <a:off x="505700" y="1391200"/>
            <a:ext cx="3850148" cy="308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72" title="5-3.jpg"/>
          <p:cNvPicPr preferRelativeResize="0"/>
          <p:nvPr/>
        </p:nvPicPr>
        <p:blipFill rotWithShape="1">
          <a:blip r:embed="rId5">
            <a:alphaModFix/>
          </a:blip>
          <a:srcRect t="9096" b="9096"/>
          <a:stretch/>
        </p:blipFill>
        <p:spPr>
          <a:xfrm>
            <a:off x="4582775" y="1391200"/>
            <a:ext cx="3774781" cy="3088026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72"/>
          <p:cNvSpPr txBox="1">
            <a:spLocks noGrp="1"/>
          </p:cNvSpPr>
          <p:nvPr>
            <p:ph type="title"/>
          </p:nvPr>
        </p:nvSpPr>
        <p:spPr>
          <a:xfrm>
            <a:off x="1251675" y="12666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ОСВІТА: д</a:t>
            </a:r>
            <a:r>
              <a:rPr lang="uk" sz="24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іяльність для покращення освітніх послуг</a:t>
            </a:r>
            <a:endParaRPr sz="24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4800" b="1"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48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55" name="Google Shape;65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09600"/>
            <a:ext cx="1330350" cy="14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74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57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63" name="Google Shape;663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48</a:t>
            </a:fld>
            <a:endParaRPr/>
          </a:p>
        </p:txBody>
      </p:sp>
      <p:sp>
        <p:nvSpPr>
          <p:cNvPr id="665" name="Google Shape;665;p74"/>
          <p:cNvSpPr txBox="1"/>
          <p:nvPr/>
        </p:nvSpPr>
        <p:spPr>
          <a:xfrm>
            <a:off x="4184250" y="1692038"/>
            <a:ext cx="45480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Стрілківській громаді створили власну первинну медицину і відремонтовано приміщення Центру первинної допомоги. У 2023 році пріоритетом в громаді була медицина для покращення якості медичних послуг.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</p:txBody>
      </p:sp>
      <p:pic>
        <p:nvPicPr>
          <p:cNvPr id="666" name="Google Shape;666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525" y="1645900"/>
            <a:ext cx="3454925" cy="24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74" title="270103320_103750738852393_5900865220271982867_n.jpg"/>
          <p:cNvPicPr preferRelativeResize="0"/>
          <p:nvPr/>
        </p:nvPicPr>
        <p:blipFill rotWithShape="1">
          <a:blip r:embed="rId6">
            <a:alphaModFix/>
          </a:blip>
          <a:srcRect l="19458" t="26199" r="19176" b="15487"/>
          <a:stretch/>
        </p:blipFill>
        <p:spPr>
          <a:xfrm>
            <a:off x="6936191" y="257725"/>
            <a:ext cx="1449273" cy="119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75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74" name="Google Shape;674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49</a:t>
            </a:fld>
            <a:endParaRPr/>
          </a:p>
        </p:txBody>
      </p:sp>
      <p:sp>
        <p:nvSpPr>
          <p:cNvPr id="676" name="Google Shape;676;p75"/>
          <p:cNvSpPr txBox="1"/>
          <p:nvPr/>
        </p:nvSpPr>
        <p:spPr>
          <a:xfrm>
            <a:off x="311700" y="1205025"/>
            <a:ext cx="877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Відремонтовано приміщення Центру первинної медико-санітарної допомоги</a:t>
            </a:r>
            <a:endParaRPr sz="2000"/>
          </a:p>
        </p:txBody>
      </p:sp>
      <p:pic>
        <p:nvPicPr>
          <p:cNvPr id="677" name="Google Shape;677;p75"/>
          <p:cNvPicPr preferRelativeResize="0"/>
          <p:nvPr/>
        </p:nvPicPr>
        <p:blipFill rotWithShape="1">
          <a:blip r:embed="rId5">
            <a:alphaModFix/>
          </a:blip>
          <a:srcRect l="16063" t="25865" r="16414"/>
          <a:stretch/>
        </p:blipFill>
        <p:spPr>
          <a:xfrm>
            <a:off x="640850" y="1697625"/>
            <a:ext cx="3699502" cy="283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8" name="Google Shape;678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8750" y="1697625"/>
            <a:ext cx="3924424" cy="289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1062250" y="445025"/>
            <a:ext cx="795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2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СОЦІАЛЬНИЙ ЗАХИСТ ТА ПІДТРИМКА ВІЙСЬКОВОСЛУЖБОВЦІВ</a:t>
            </a: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 txBox="1">
            <a:spLocks noGrp="1"/>
          </p:cNvSpPr>
          <p:nvPr>
            <p:ph type="body" idx="1"/>
          </p:nvPr>
        </p:nvSpPr>
        <p:spPr>
          <a:xfrm>
            <a:off x="311700" y="1271900"/>
            <a:ext cx="4667400" cy="2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фінансової підтримки військовослужбовців та їх сімей</a:t>
            </a:r>
            <a:endParaRPr sz="22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</a:t>
            </a:fld>
            <a:endParaRPr/>
          </a:p>
        </p:txBody>
      </p:sp>
      <p:sp>
        <p:nvSpPr>
          <p:cNvPr id="173" name="Google Shape;173;p31"/>
          <p:cNvSpPr txBox="1"/>
          <p:nvPr/>
        </p:nvSpPr>
        <p:spPr>
          <a:xfrm>
            <a:off x="203425" y="2174800"/>
            <a:ext cx="4667400" cy="46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Виділили кошти з місцевого бюджету на суму </a:t>
            </a:r>
            <a:r>
              <a:rPr lang="uk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2,86</a:t>
            </a: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млн грн для фінансової підтримки військовослужбовців нашої громади а також членів сімей військовослужбовців, які загинули (померли) чи пропали безвісти під час проходження військової служби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31"/>
          <p:cNvSpPr txBox="1"/>
          <p:nvPr/>
        </p:nvSpPr>
        <p:spPr>
          <a:xfrm>
            <a:off x="4017775" y="3562750"/>
            <a:ext cx="48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5" name="Google Shape;17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9100" y="1458775"/>
            <a:ext cx="3817551" cy="32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76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85" name="Google Shape;685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50</a:t>
            </a:fld>
            <a:endParaRPr/>
          </a:p>
        </p:txBody>
      </p:sp>
      <p:sp>
        <p:nvSpPr>
          <p:cNvPr id="687" name="Google Shape;687;p76"/>
          <p:cNvSpPr txBox="1"/>
          <p:nvPr/>
        </p:nvSpPr>
        <p:spPr>
          <a:xfrm>
            <a:off x="311700" y="1205025"/>
            <a:ext cx="877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Відремонтовано приміщення Центру первинної медико-санітарної допомоги</a:t>
            </a:r>
            <a:endParaRPr sz="2000"/>
          </a:p>
        </p:txBody>
      </p:sp>
      <p:pic>
        <p:nvPicPr>
          <p:cNvPr id="688" name="Google Shape;688;p76"/>
          <p:cNvPicPr preferRelativeResize="0"/>
          <p:nvPr/>
        </p:nvPicPr>
        <p:blipFill rotWithShape="1">
          <a:blip r:embed="rId5">
            <a:alphaModFix/>
          </a:blip>
          <a:srcRect t="25445" r="19665"/>
          <a:stretch/>
        </p:blipFill>
        <p:spPr>
          <a:xfrm>
            <a:off x="481350" y="1747425"/>
            <a:ext cx="3976350" cy="291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9" name="Google Shape;689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5900" y="1747425"/>
            <a:ext cx="3992150" cy="295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77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96" name="Google Shape;69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51</a:t>
            </a:fld>
            <a:endParaRPr/>
          </a:p>
        </p:txBody>
      </p:sp>
      <p:sp>
        <p:nvSpPr>
          <p:cNvPr id="698" name="Google Shape;698;p77"/>
          <p:cNvSpPr txBox="1"/>
          <p:nvPr/>
        </p:nvSpPr>
        <p:spPr>
          <a:xfrm>
            <a:off x="97800" y="1205025"/>
            <a:ext cx="904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</p:txBody>
      </p:sp>
      <p:pic>
        <p:nvPicPr>
          <p:cNvPr id="699" name="Google Shape;699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150" y="1426200"/>
            <a:ext cx="3988751" cy="323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0" name="Google Shape;700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6525" y="1426200"/>
            <a:ext cx="4353275" cy="33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78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07" name="Google Shape;707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52</a:t>
            </a:fld>
            <a:endParaRPr/>
          </a:p>
        </p:txBody>
      </p:sp>
      <p:sp>
        <p:nvSpPr>
          <p:cNvPr id="709" name="Google Shape;709;p78"/>
          <p:cNvSpPr txBox="1"/>
          <p:nvPr/>
        </p:nvSpPr>
        <p:spPr>
          <a:xfrm>
            <a:off x="97800" y="1205025"/>
            <a:ext cx="904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</p:txBody>
      </p:sp>
      <p:pic>
        <p:nvPicPr>
          <p:cNvPr id="710" name="Google Shape;710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4775" y="1466750"/>
            <a:ext cx="2975575" cy="319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1" name="Google Shape;711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9325" y="1466750"/>
            <a:ext cx="3168302" cy="3196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79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18" name="Google Shape;71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53</a:t>
            </a:fld>
            <a:endParaRPr/>
          </a:p>
        </p:txBody>
      </p:sp>
      <p:sp>
        <p:nvSpPr>
          <p:cNvPr id="720" name="Google Shape;720;p79"/>
          <p:cNvSpPr txBox="1"/>
          <p:nvPr/>
        </p:nvSpPr>
        <p:spPr>
          <a:xfrm>
            <a:off x="97800" y="1205025"/>
            <a:ext cx="904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</p:txBody>
      </p:sp>
      <p:pic>
        <p:nvPicPr>
          <p:cNvPr id="721" name="Google Shape;72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329851"/>
            <a:ext cx="2749251" cy="3368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2" name="Google Shape;722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1100" y="1329850"/>
            <a:ext cx="2749251" cy="333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3" name="Google Shape;723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9750" y="1329850"/>
            <a:ext cx="2862550" cy="342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80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30" name="Google Shape;73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54</a:t>
            </a:fld>
            <a:endParaRPr/>
          </a:p>
        </p:txBody>
      </p:sp>
      <p:sp>
        <p:nvSpPr>
          <p:cNvPr id="732" name="Google Shape;732;p80"/>
          <p:cNvSpPr txBox="1"/>
          <p:nvPr/>
        </p:nvSpPr>
        <p:spPr>
          <a:xfrm>
            <a:off x="196375" y="1879800"/>
            <a:ext cx="42228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Проведено капітальний ремонт котельні зі встановленням енергозберігаючого твердопаливного котла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3" name="Google Shape;733;p80" title="Без імені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5536" y="1256900"/>
            <a:ext cx="3267739" cy="368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81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40" name="Google Shape;740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55</a:t>
            </a:fld>
            <a:endParaRPr/>
          </a:p>
        </p:txBody>
      </p:sp>
      <p:sp>
        <p:nvSpPr>
          <p:cNvPr id="742" name="Google Shape;742;p81"/>
          <p:cNvSpPr txBox="1"/>
          <p:nvPr/>
        </p:nvSpPr>
        <p:spPr>
          <a:xfrm>
            <a:off x="111825" y="1369800"/>
            <a:ext cx="54510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Стрілківська ТГ стала переможцем в пілотному україно-швейцарському проєкті «Діємо для здоров’я». Центр первинної медико-санітарної допомоги отримав </a:t>
            </a: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200</a:t>
            </a: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тис грн фінансової допомоги на покращення матеріально-технічної бази підприємства: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гематологічний аналізатор;</a:t>
            </a:r>
            <a:endParaRPr sz="20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3" name="Google Shape;743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5225" y="1170125"/>
            <a:ext cx="3276375" cy="32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82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50" name="Google Shape;75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56</a:t>
            </a:fld>
            <a:endParaRPr/>
          </a:p>
        </p:txBody>
      </p:sp>
      <p:sp>
        <p:nvSpPr>
          <p:cNvPr id="752" name="Google Shape;752;p82"/>
          <p:cNvSpPr txBox="1"/>
          <p:nvPr/>
        </p:nvSpPr>
        <p:spPr>
          <a:xfrm>
            <a:off x="111825" y="1369800"/>
            <a:ext cx="83607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Стрілківська ТГ стала переможцем в обласному конкурсі. Центр первинної медико-санітарної допомоги отримав </a:t>
            </a: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1,5</a:t>
            </a: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млн грн фінансової допомоги на покращення матеріально-технічної бази підприємства: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біохімічний аналізатора;</a:t>
            </a:r>
            <a:endParaRPr sz="20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сучасний електрокардіограф (ЕКГ);</a:t>
            </a:r>
            <a:endParaRPr sz="20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Font typeface="Times New Roman"/>
              <a:buChar char="-"/>
            </a:pPr>
            <a:r>
              <a:rPr lang="uk" sz="2000" b="1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портативний ультразвуковий апарат для проведення обстежень пацієнтів у віддалених населених пунктах</a:t>
            </a:r>
            <a:endParaRPr sz="20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83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59" name="Google Shape;759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57</a:t>
            </a:fld>
            <a:endParaRPr/>
          </a:p>
        </p:txBody>
      </p:sp>
      <p:sp>
        <p:nvSpPr>
          <p:cNvPr id="761" name="Google Shape;761;p83"/>
          <p:cNvSpPr txBox="1"/>
          <p:nvPr/>
        </p:nvSpPr>
        <p:spPr>
          <a:xfrm>
            <a:off x="111825" y="1369800"/>
            <a:ext cx="8459100" cy="19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 b="1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 b="1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62" name="Google Shape;762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2325" y="1394400"/>
            <a:ext cx="3149424" cy="308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83" title="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075" y="1590975"/>
            <a:ext cx="2532398" cy="269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83" title="1-1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2200" y="1643550"/>
            <a:ext cx="2398725" cy="258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84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71" name="Google Shape;771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58</a:t>
            </a:fld>
            <a:endParaRPr/>
          </a:p>
        </p:txBody>
      </p:sp>
      <p:sp>
        <p:nvSpPr>
          <p:cNvPr id="773" name="Google Shape;773;p84"/>
          <p:cNvSpPr txBox="1"/>
          <p:nvPr/>
        </p:nvSpPr>
        <p:spPr>
          <a:xfrm>
            <a:off x="151950" y="1144575"/>
            <a:ext cx="8840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670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 результатами роботи ЦПМСД отримав медичний транспорт Suzuki Vitara від ДУ «Центр громадського здоров‘я» Міністерства охорони здоров‘я України в рамках проекту «Турбота з народження вдома».Отримали його, як гуманітарну допомогу від міжнародної організації UNICEF Ukraine.</a:t>
            </a:r>
            <a:endParaRPr sz="1200"/>
          </a:p>
        </p:txBody>
      </p:sp>
      <p:pic>
        <p:nvPicPr>
          <p:cNvPr id="774" name="Google Shape;774;p84" title="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675" y="2376075"/>
            <a:ext cx="2882952" cy="231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84" title="2-1.jpg"/>
          <p:cNvPicPr preferRelativeResize="0"/>
          <p:nvPr/>
        </p:nvPicPr>
        <p:blipFill rotWithShape="1">
          <a:blip r:embed="rId6">
            <a:alphaModFix/>
          </a:blip>
          <a:srcRect t="661" b="670"/>
          <a:stretch/>
        </p:blipFill>
        <p:spPr>
          <a:xfrm>
            <a:off x="3228300" y="2376075"/>
            <a:ext cx="2882952" cy="231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84" title="2-2.jpg"/>
          <p:cNvPicPr preferRelativeResize="0"/>
          <p:nvPr/>
        </p:nvPicPr>
        <p:blipFill rotWithShape="1">
          <a:blip r:embed="rId7">
            <a:alphaModFix/>
          </a:blip>
          <a:srcRect t="5277" b="5268"/>
          <a:stretch/>
        </p:blipFill>
        <p:spPr>
          <a:xfrm>
            <a:off x="6211925" y="2376075"/>
            <a:ext cx="2882952" cy="231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85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83" name="Google Shape;783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59</a:t>
            </a:fld>
            <a:endParaRPr/>
          </a:p>
        </p:txBody>
      </p:sp>
      <p:sp>
        <p:nvSpPr>
          <p:cNvPr id="785" name="Google Shape;785;p85"/>
          <p:cNvSpPr txBox="1"/>
          <p:nvPr/>
        </p:nvSpPr>
        <p:spPr>
          <a:xfrm>
            <a:off x="311700" y="1090200"/>
            <a:ext cx="8709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Здійснювали профілактичні виїзди мобільної медичної бригади у всіх населених пунктах громади: проведення огляду, вимірювання тиску та рівня глюкози у крові, ЕКГ</a:t>
            </a:r>
            <a:r>
              <a:rPr lang="uk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" sz="200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уклали декларації із лікарем.</a:t>
            </a:r>
            <a:endParaRPr sz="20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6" name="Google Shape;786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925" y="2398800"/>
            <a:ext cx="1910925" cy="25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9062" y="2398800"/>
            <a:ext cx="1910925" cy="25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7083" y="2398800"/>
            <a:ext cx="1910925" cy="25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50850" y="2398800"/>
            <a:ext cx="2081325" cy="25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2"/>
          <p:cNvSpPr txBox="1">
            <a:spLocks noGrp="1"/>
          </p:cNvSpPr>
          <p:nvPr>
            <p:ph type="title"/>
          </p:nvPr>
        </p:nvSpPr>
        <p:spPr>
          <a:xfrm>
            <a:off x="1341775" y="445025"/>
            <a:ext cx="767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СОЦІАЛЬНИЙ ЗАХИСТ ТА ПІДТРИМКА ВІЙСЬКОВОСЛУЖБОВЦІВ</a:t>
            </a: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2" name="Google Shape;18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2"/>
          <p:cNvSpPr txBox="1">
            <a:spLocks noGrp="1"/>
          </p:cNvSpPr>
          <p:nvPr>
            <p:ph type="body" idx="1"/>
          </p:nvPr>
        </p:nvSpPr>
        <p:spPr>
          <a:xfrm>
            <a:off x="311700" y="1205025"/>
            <a:ext cx="85206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військовослужбовців та їх сімей 2023-2025</a:t>
            </a:r>
            <a:endParaRPr sz="220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</a:t>
            </a:fld>
            <a:endParaRPr/>
          </a:p>
        </p:txBody>
      </p:sp>
      <p:sp>
        <p:nvSpPr>
          <p:cNvPr id="185" name="Google Shape;185;p32"/>
          <p:cNvSpPr txBox="1"/>
          <p:nvPr/>
        </p:nvSpPr>
        <p:spPr>
          <a:xfrm>
            <a:off x="246150" y="1963613"/>
            <a:ext cx="86517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latin typeface="Times New Roman"/>
                <a:ea typeface="Times New Roman"/>
                <a:cs typeface="Times New Roman"/>
                <a:sym typeface="Times New Roman"/>
              </a:rPr>
              <a:t>Одноразова при мобілізації/контракті - </a:t>
            </a:r>
            <a:r>
              <a:rPr lang="uk" sz="2200">
                <a:latin typeface="Times New Roman"/>
                <a:ea typeface="Times New Roman"/>
                <a:cs typeface="Times New Roman"/>
                <a:sym typeface="Times New Roman"/>
              </a:rPr>
              <a:t>317 осіб - 1585 тис.грн.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latin typeface="Times New Roman"/>
                <a:ea typeface="Times New Roman"/>
                <a:cs typeface="Times New Roman"/>
                <a:sym typeface="Times New Roman"/>
              </a:rPr>
              <a:t>При пораненні - </a:t>
            </a:r>
            <a:r>
              <a:rPr lang="uk" sz="2200">
                <a:latin typeface="Times New Roman"/>
                <a:ea typeface="Times New Roman"/>
                <a:cs typeface="Times New Roman"/>
                <a:sym typeface="Times New Roman"/>
              </a:rPr>
              <a:t>59 осіб - 945 тис. грн.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latin typeface="Times New Roman"/>
                <a:ea typeface="Times New Roman"/>
                <a:cs typeface="Times New Roman"/>
                <a:sym typeface="Times New Roman"/>
              </a:rPr>
              <a:t>Сім’ям загиблих/померлих - </a:t>
            </a:r>
            <a:r>
              <a:rPr lang="uk" sz="2200">
                <a:latin typeface="Times New Roman"/>
                <a:ea typeface="Times New Roman"/>
                <a:cs typeface="Times New Roman"/>
                <a:sym typeface="Times New Roman"/>
              </a:rPr>
              <a:t>130 тис. грн.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latin typeface="Times New Roman"/>
                <a:ea typeface="Times New Roman"/>
                <a:cs typeface="Times New Roman"/>
                <a:sym typeface="Times New Roman"/>
              </a:rPr>
              <a:t>Сім’ям, військових </a:t>
            </a: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доля</a:t>
            </a:r>
            <a:r>
              <a:rPr lang="uk" sz="2200" b="1">
                <a:latin typeface="Times New Roman"/>
                <a:ea typeface="Times New Roman"/>
                <a:cs typeface="Times New Roman"/>
                <a:sym typeface="Times New Roman"/>
              </a:rPr>
              <a:t> яких невідома -</a:t>
            </a:r>
            <a:r>
              <a:rPr lang="uk" sz="2200">
                <a:latin typeface="Times New Roman"/>
                <a:ea typeface="Times New Roman"/>
                <a:cs typeface="Times New Roman"/>
                <a:sym typeface="Times New Roman"/>
              </a:rPr>
              <a:t> 200 тис. грн.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86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96" name="Google Shape;796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60</a:t>
            </a:fld>
            <a:endParaRPr/>
          </a:p>
        </p:txBody>
      </p:sp>
      <p:sp>
        <p:nvSpPr>
          <p:cNvPr id="798" name="Google Shape;798;p86"/>
          <p:cNvSpPr txBox="1"/>
          <p:nvPr/>
        </p:nvSpPr>
        <p:spPr>
          <a:xfrm>
            <a:off x="766275" y="1406950"/>
            <a:ext cx="74961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Програма Безкоштовного забезпечення медикаментами пільгових категорій 2023-2025: </a:t>
            </a:r>
            <a:r>
              <a:rPr lang="uk" sz="2000" b="1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922, 3 тис грн</a:t>
            </a:r>
            <a:endParaRPr sz="2000" b="1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Програма Безкоштовного забезпечення осіб (дітей) з інвалідністю технічними засобами для використання в побутових умовах 2023-2025: </a:t>
            </a:r>
            <a:r>
              <a:rPr lang="uk" sz="2000" b="1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uk" sz="20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2000" b="1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171, 9 тис грн</a:t>
            </a: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 sz="2000" b="1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9" name="Google Shape;799;p86" title="270103320_103750738852393_5900865220271982867_n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4599" y="3323039"/>
            <a:ext cx="1784194" cy="1623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87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06" name="Google Shape;806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61</a:t>
            </a:fld>
            <a:endParaRPr/>
          </a:p>
        </p:txBody>
      </p:sp>
      <p:sp>
        <p:nvSpPr>
          <p:cNvPr id="808" name="Google Shape;808;p87"/>
          <p:cNvSpPr txBox="1"/>
          <p:nvPr/>
        </p:nvSpPr>
        <p:spPr>
          <a:xfrm>
            <a:off x="489500" y="1416575"/>
            <a:ext cx="3653100" cy="2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Показники підписання декларацій із лікарями ЦПМСД Стрілківської сілської ради:</a:t>
            </a:r>
            <a:endParaRPr sz="18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❏"/>
            </a:pPr>
            <a:r>
              <a:rPr lang="uk" sz="18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2022 році  - </a:t>
            </a:r>
            <a:r>
              <a:rPr lang="uk" sz="1800" b="1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6076 декларацій</a:t>
            </a:r>
            <a:endParaRPr sz="1800" b="1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❏"/>
            </a:pPr>
            <a:r>
              <a:rPr lang="uk" sz="180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2025 році  - </a:t>
            </a:r>
            <a:r>
              <a:rPr lang="uk" sz="18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8328 декларацій</a:t>
            </a:r>
            <a:endParaRPr sz="1800" b="1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 sz="2000" b="1">
              <a:solidFill>
                <a:srgbClr val="05050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9" name="Google Shape;809;p87" title="270103320_103750738852393_5900865220271982867_n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3275" y="2951975"/>
            <a:ext cx="2104851" cy="210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4140" y="1416575"/>
            <a:ext cx="4897010" cy="3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88"/>
          <p:cNvSpPr txBox="1">
            <a:spLocks noGrp="1"/>
          </p:cNvSpPr>
          <p:nvPr>
            <p:ph type="title"/>
          </p:nvPr>
        </p:nvSpPr>
        <p:spPr>
          <a:xfrm rot="-5400000">
            <a:off x="-3140100" y="2126900"/>
            <a:ext cx="73575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МЕДИЦИНА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17" name="Google Shape;817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613775" cy="651550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62</a:t>
            </a:fld>
            <a:endParaRPr/>
          </a:p>
        </p:txBody>
      </p:sp>
      <p:pic>
        <p:nvPicPr>
          <p:cNvPr id="819" name="Google Shape;819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875" y="152400"/>
            <a:ext cx="7727873" cy="484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8" title="270103320_103750738852393_5900865220271982867_n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6213" y="-11"/>
            <a:ext cx="1283174" cy="12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88"/>
          <p:cNvSpPr/>
          <p:nvPr/>
        </p:nvSpPr>
        <p:spPr>
          <a:xfrm>
            <a:off x="7377100" y="1414900"/>
            <a:ext cx="1361400" cy="1379400"/>
          </a:xfrm>
          <a:prstGeom prst="vertic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8328 </a:t>
            </a:r>
            <a:r>
              <a:rPr lang="uk" sz="1200"/>
              <a:t>декларацій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8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4800" b="1">
                <a:latin typeface="Oswald"/>
                <a:ea typeface="Oswald"/>
                <a:cs typeface="Oswald"/>
                <a:sym typeface="Oswald"/>
              </a:rPr>
              <a:t>КУЛЬТУРА</a:t>
            </a:r>
            <a:endParaRPr sz="48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27" name="Google Shape;827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63</a:t>
            </a:fld>
            <a:endParaRPr/>
          </a:p>
        </p:txBody>
      </p:sp>
      <p:pic>
        <p:nvPicPr>
          <p:cNvPr id="828" name="Google Shape;82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85800"/>
            <a:ext cx="1330350" cy="14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90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</a:t>
            </a:r>
            <a:r>
              <a:rPr lang="uk" sz="3000" b="1">
                <a:latin typeface="Oswald"/>
                <a:ea typeface="Oswald"/>
                <a:cs typeface="Oswald"/>
                <a:sym typeface="Oswald"/>
              </a:rPr>
              <a:t>КЗ “Центр культурних послуг”</a:t>
            </a:r>
            <a:endParaRPr sz="30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35" name="Google Shape;835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90"/>
          <p:cNvSpPr txBox="1">
            <a:spLocks noGrp="1"/>
          </p:cNvSpPr>
          <p:nvPr>
            <p:ph type="body" idx="1"/>
          </p:nvPr>
        </p:nvSpPr>
        <p:spPr>
          <a:xfrm>
            <a:off x="451075" y="1205025"/>
            <a:ext cx="82335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Стрілківській громаді створено Центр культурних послуг. До складу Центру входять структурні підрозділи: філії, сільські клуби, бібліотеки, народні аматорські колективи, молодіжний центр, гурткова та туристична робота.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1000"/>
              </a:spcBef>
              <a:spcAft>
                <a:spcPts val="1200"/>
              </a:spcAft>
              <a:buNone/>
            </a:pPr>
            <a:endParaRPr sz="20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7" name="Google Shape;837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64</a:t>
            </a:fld>
            <a:endParaRPr/>
          </a:p>
        </p:txBody>
      </p:sp>
      <p:pic>
        <p:nvPicPr>
          <p:cNvPr id="838" name="Google Shape;838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2700" y="2269125"/>
            <a:ext cx="3804525" cy="251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150" y="2241150"/>
            <a:ext cx="3575061" cy="256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91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</a:t>
            </a:r>
            <a:r>
              <a:rPr lang="uk" sz="3000" b="1">
                <a:latin typeface="Oswald"/>
                <a:ea typeface="Oswald"/>
                <a:cs typeface="Oswald"/>
                <a:sym typeface="Oswald"/>
              </a:rPr>
              <a:t>КЗ “Центр культурних послуг”</a:t>
            </a:r>
            <a:endParaRPr sz="30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46" name="Google Shape;846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91"/>
          <p:cNvSpPr txBox="1">
            <a:spLocks noGrp="1"/>
          </p:cNvSpPr>
          <p:nvPr>
            <p:ph type="body" idx="1"/>
          </p:nvPr>
        </p:nvSpPr>
        <p:spPr>
          <a:xfrm>
            <a:off x="451075" y="1205025"/>
            <a:ext cx="82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75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П</a:t>
            </a:r>
            <a:r>
              <a:rPr lang="uk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роведено ремонт у Центрі культурних послуг: </a:t>
            </a:r>
            <a:r>
              <a:rPr lang="uk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оновлено сцену в актовому залі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8" name="Google Shape;848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65</a:t>
            </a:fld>
            <a:endParaRPr/>
          </a:p>
        </p:txBody>
      </p:sp>
      <p:pic>
        <p:nvPicPr>
          <p:cNvPr id="849" name="Google Shape;849;p91" title="1.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075" y="1777724"/>
            <a:ext cx="3968625" cy="3172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0" name="Google Shape;850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9900" y="1785163"/>
            <a:ext cx="4055651" cy="317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92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</a:t>
            </a:r>
            <a:r>
              <a:rPr lang="uk" sz="3000" b="1">
                <a:latin typeface="Oswald"/>
                <a:ea typeface="Oswald"/>
                <a:cs typeface="Oswald"/>
                <a:sym typeface="Oswald"/>
              </a:rPr>
              <a:t>КЗ “Центр культурних послуг”</a:t>
            </a:r>
            <a:endParaRPr sz="30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57" name="Google Shape;857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92"/>
          <p:cNvSpPr txBox="1">
            <a:spLocks noGrp="1"/>
          </p:cNvSpPr>
          <p:nvPr>
            <p:ph type="body" idx="1"/>
          </p:nvPr>
        </p:nvSpPr>
        <p:spPr>
          <a:xfrm>
            <a:off x="455250" y="1158200"/>
            <a:ext cx="82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75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185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Проведено ремонт у Центрі культурних послуг: відремонтували частину приміщення для бібліотеки 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9" name="Google Shape;859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66</a:t>
            </a:fld>
            <a:endParaRPr/>
          </a:p>
        </p:txBody>
      </p:sp>
      <p:pic>
        <p:nvPicPr>
          <p:cNvPr id="860" name="Google Shape;860;p92" title="1.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250" y="2080341"/>
            <a:ext cx="3968625" cy="297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92" title="1.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2080341"/>
            <a:ext cx="3968625" cy="2976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93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</a:t>
            </a:r>
            <a:r>
              <a:rPr lang="uk" sz="3000" b="1">
                <a:latin typeface="Oswald"/>
                <a:ea typeface="Oswald"/>
                <a:cs typeface="Oswald"/>
                <a:sym typeface="Oswald"/>
              </a:rPr>
              <a:t>КЗ “Центр культурних послуг”</a:t>
            </a:r>
            <a:endParaRPr sz="30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68" name="Google Shape;868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93"/>
          <p:cNvSpPr txBox="1">
            <a:spLocks noGrp="1"/>
          </p:cNvSpPr>
          <p:nvPr>
            <p:ph type="body" idx="1"/>
          </p:nvPr>
        </p:nvSpPr>
        <p:spPr>
          <a:xfrm>
            <a:off x="455250" y="1158200"/>
            <a:ext cx="82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75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185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Проведено ремонт у Центрі культурних послуг: відремонтували частину приміщення для бібліотеки 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0" name="Google Shape;870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67</a:t>
            </a:fld>
            <a:endParaRPr/>
          </a:p>
        </p:txBody>
      </p:sp>
      <p:pic>
        <p:nvPicPr>
          <p:cNvPr id="871" name="Google Shape;871;p93" title="1.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250" y="2080375"/>
            <a:ext cx="3968625" cy="297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93" title="1.5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9637" y="2080341"/>
            <a:ext cx="3968625" cy="297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94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</a:t>
            </a:r>
            <a:r>
              <a:rPr lang="uk" sz="3000" b="1">
                <a:latin typeface="Oswald"/>
                <a:ea typeface="Oswald"/>
                <a:cs typeface="Oswald"/>
                <a:sym typeface="Oswald"/>
              </a:rPr>
              <a:t>КЗ “Центр культурних послуг”</a:t>
            </a:r>
            <a:endParaRPr sz="30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79" name="Google Shape;879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94"/>
          <p:cNvSpPr txBox="1">
            <a:spLocks noGrp="1"/>
          </p:cNvSpPr>
          <p:nvPr>
            <p:ph type="body" idx="1"/>
          </p:nvPr>
        </p:nvSpPr>
        <p:spPr>
          <a:xfrm>
            <a:off x="451075" y="1205025"/>
            <a:ext cx="82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Центрі культурних послуг частково проведено ремонт приміщення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1" name="Google Shape;881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68</a:t>
            </a:fld>
            <a:endParaRPr/>
          </a:p>
        </p:txBody>
      </p:sp>
      <p:pic>
        <p:nvPicPr>
          <p:cNvPr id="882" name="Google Shape;882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350" y="2056338"/>
            <a:ext cx="2866824" cy="215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4412" y="2056338"/>
            <a:ext cx="2866826" cy="215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24750" y="2056313"/>
            <a:ext cx="2866852" cy="2150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95"/>
          <p:cNvSpPr txBox="1">
            <a:spLocks noGrp="1"/>
          </p:cNvSpPr>
          <p:nvPr>
            <p:ph type="body" idx="1"/>
          </p:nvPr>
        </p:nvSpPr>
        <p:spPr>
          <a:xfrm>
            <a:off x="311700" y="1164775"/>
            <a:ext cx="8520600" cy="85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00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Проведено ремонт клубу с. Бусовисько Центру культурних послуг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1" name="Google Shape;891;p95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Знакові події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92" name="Google Shape;892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69</a:t>
            </a:fld>
            <a:endParaRPr/>
          </a:p>
        </p:txBody>
      </p:sp>
      <p:pic>
        <p:nvPicPr>
          <p:cNvPr id="894" name="Google Shape;894;p95" title="2.jpg"/>
          <p:cNvPicPr preferRelativeResize="0"/>
          <p:nvPr/>
        </p:nvPicPr>
        <p:blipFill rotWithShape="1">
          <a:blip r:embed="rId5">
            <a:alphaModFix/>
          </a:blip>
          <a:srcRect t="14028" b="14028"/>
          <a:stretch/>
        </p:blipFill>
        <p:spPr>
          <a:xfrm>
            <a:off x="805350" y="1790625"/>
            <a:ext cx="3756564" cy="281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95" title="2.6.jpg"/>
          <p:cNvPicPr preferRelativeResize="0"/>
          <p:nvPr/>
        </p:nvPicPr>
        <p:blipFill rotWithShape="1">
          <a:blip r:embed="rId6">
            <a:alphaModFix/>
          </a:blip>
          <a:srcRect t="6024" b="6024"/>
          <a:stretch/>
        </p:blipFill>
        <p:spPr>
          <a:xfrm>
            <a:off x="4804525" y="1790625"/>
            <a:ext cx="3756575" cy="287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>
            <a:spLocks noGrp="1"/>
          </p:cNvSpPr>
          <p:nvPr>
            <p:ph type="title"/>
          </p:nvPr>
        </p:nvSpPr>
        <p:spPr>
          <a:xfrm>
            <a:off x="1341775" y="445025"/>
            <a:ext cx="767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СОЦІАЛЬНИЙ ЗАХИСТ ТА ПІДТРИМКА ВІЙСЬКОВОСЛУЖБОВЦІВ</a:t>
            </a: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2" name="Google Shape;1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3"/>
          <p:cNvSpPr txBox="1">
            <a:spLocks noGrp="1"/>
          </p:cNvSpPr>
          <p:nvPr>
            <p:ph type="body" idx="1"/>
          </p:nvPr>
        </p:nvSpPr>
        <p:spPr>
          <a:xfrm>
            <a:off x="473275" y="1515025"/>
            <a:ext cx="56559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Самбірської тероборони: </a:t>
            </a:r>
            <a:r>
              <a:rPr lang="uk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420 000 грн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</a:t>
            </a:fld>
            <a:endParaRPr/>
          </a:p>
        </p:txBody>
      </p:sp>
      <p:sp>
        <p:nvSpPr>
          <p:cNvPr id="195" name="Google Shape;195;p33"/>
          <p:cNvSpPr txBox="1"/>
          <p:nvPr/>
        </p:nvSpPr>
        <p:spPr>
          <a:xfrm>
            <a:off x="251575" y="2798825"/>
            <a:ext cx="8651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Відділення інспекторів прикордонної служби «Мшанець»: </a:t>
            </a: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250 000 грн </a:t>
            </a: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 b="1"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2132" y="3324021"/>
            <a:ext cx="1402051" cy="167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3" title="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9502" y="1158005"/>
            <a:ext cx="1402050" cy="1682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96"/>
          <p:cNvSpPr txBox="1">
            <a:spLocks noGrp="1"/>
          </p:cNvSpPr>
          <p:nvPr>
            <p:ph type="body" idx="1"/>
          </p:nvPr>
        </p:nvSpPr>
        <p:spPr>
          <a:xfrm>
            <a:off x="311700" y="1164775"/>
            <a:ext cx="8520600" cy="85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00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Проведено ремонт клубу с. Бусовисько Центру культурних послуг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2" name="Google Shape;902;p96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Знакові події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03" name="Google Shape;903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70</a:t>
            </a:fld>
            <a:endParaRPr/>
          </a:p>
        </p:txBody>
      </p:sp>
      <p:pic>
        <p:nvPicPr>
          <p:cNvPr id="905" name="Google Shape;905;p96" title="2.2.jpg"/>
          <p:cNvPicPr preferRelativeResize="0"/>
          <p:nvPr/>
        </p:nvPicPr>
        <p:blipFill rotWithShape="1">
          <a:blip r:embed="rId5">
            <a:alphaModFix/>
          </a:blip>
          <a:srcRect l="16874" r="16874"/>
          <a:stretch/>
        </p:blipFill>
        <p:spPr>
          <a:xfrm>
            <a:off x="311700" y="1790618"/>
            <a:ext cx="3756576" cy="281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96" title="2.5.jpg"/>
          <p:cNvPicPr preferRelativeResize="0"/>
          <p:nvPr/>
        </p:nvPicPr>
        <p:blipFill rotWithShape="1">
          <a:blip r:embed="rId6">
            <a:alphaModFix/>
          </a:blip>
          <a:srcRect t="1616" b="1606"/>
          <a:stretch/>
        </p:blipFill>
        <p:spPr>
          <a:xfrm>
            <a:off x="4539300" y="1790618"/>
            <a:ext cx="3756577" cy="281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97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13" name="Google Shape;913;p97"/>
          <p:cNvSpPr txBox="1">
            <a:spLocks noGrp="1"/>
          </p:cNvSpPr>
          <p:nvPr>
            <p:ph type="body" idx="1"/>
          </p:nvPr>
        </p:nvSpPr>
        <p:spPr>
          <a:xfrm>
            <a:off x="508014" y="1714302"/>
            <a:ext cx="3355500" cy="19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Закуплено акустичну систему, мікрофони, щоб якісно надавати культурні послуги на суму </a:t>
            </a:r>
            <a:r>
              <a:rPr lang="uk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тис грн</a:t>
            </a:r>
            <a:endParaRPr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4" name="Google Shape;914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71</a:t>
            </a:fld>
            <a:endParaRPr/>
          </a:p>
        </p:txBody>
      </p:sp>
      <p:pic>
        <p:nvPicPr>
          <p:cNvPr id="915" name="Google Shape;915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6300" y="1322526"/>
            <a:ext cx="382097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98"/>
          <p:cNvSpPr txBox="1">
            <a:spLocks noGrp="1"/>
          </p:cNvSpPr>
          <p:nvPr>
            <p:ph type="title"/>
          </p:nvPr>
        </p:nvSpPr>
        <p:spPr>
          <a:xfrm>
            <a:off x="1453893" y="34111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23" name="Google Shape;923;p98"/>
          <p:cNvSpPr txBox="1">
            <a:spLocks noGrp="1"/>
          </p:cNvSpPr>
          <p:nvPr>
            <p:ph type="body" idx="1"/>
          </p:nvPr>
        </p:nvSpPr>
        <p:spPr>
          <a:xfrm>
            <a:off x="597450" y="1286542"/>
            <a:ext cx="80346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Завдяки участі у міжнародних проектах, оновлено матеріально-технічну базу </a:t>
            </a:r>
            <a:r>
              <a:rPr lang="uk" sz="2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Центру </a:t>
            </a:r>
            <a:r>
              <a:rPr lang="uk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культурних </a:t>
            </a:r>
            <a:r>
              <a:rPr lang="uk" sz="2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послуг </a:t>
            </a:r>
            <a:r>
              <a:rPr lang="uk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суму </a:t>
            </a:r>
            <a:r>
              <a:rPr lang="uk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600 тис грн</a:t>
            </a:r>
            <a:endParaRPr sz="20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4" name="Google Shape;924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72</a:t>
            </a:fld>
            <a:endParaRPr/>
          </a:p>
        </p:txBody>
      </p:sp>
      <p:pic>
        <p:nvPicPr>
          <p:cNvPr id="925" name="Google Shape;925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98"/>
          <p:cNvSpPr txBox="1"/>
          <p:nvPr/>
        </p:nvSpPr>
        <p:spPr>
          <a:xfrm>
            <a:off x="597450" y="2369350"/>
            <a:ext cx="2784000" cy="286229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Активний сабвуфер -</a:t>
            </a:r>
            <a:r>
              <a:rPr lang="uk" sz="1800" b="1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2 шт</a:t>
            </a:r>
            <a:endParaRPr sz="1800" b="1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Мікшерний пульт </a:t>
            </a:r>
            <a:endParaRPr sz="18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Портативний динамік </a:t>
            </a:r>
            <a:endParaRPr sz="18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Намет-зірка двощогловий - </a:t>
            </a:r>
            <a:r>
              <a:rPr lang="uk" sz="1800" b="1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 шт</a:t>
            </a:r>
            <a:endParaRPr sz="1800" b="1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Цифрове піаніно</a:t>
            </a:r>
            <a:endParaRPr sz="18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Бас-гітара</a:t>
            </a:r>
            <a:endParaRPr sz="18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Мікрофони</a:t>
            </a:r>
            <a:endParaRPr sz="18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1F1F1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7" name="Google Shape;927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6400" y="2506713"/>
            <a:ext cx="3607601" cy="21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1425" y="2621475"/>
            <a:ext cx="2284350" cy="190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Google Shape;93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99"/>
          <p:cNvSpPr txBox="1">
            <a:spLocks noGrp="1"/>
          </p:cNvSpPr>
          <p:nvPr>
            <p:ph type="title"/>
          </p:nvPr>
        </p:nvSpPr>
        <p:spPr>
          <a:xfrm>
            <a:off x="1397400" y="2577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35" name="Google Shape;935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73</a:t>
            </a:fld>
            <a:endParaRPr/>
          </a:p>
        </p:txBody>
      </p:sp>
      <p:pic>
        <p:nvPicPr>
          <p:cNvPr id="936" name="Google Shape;93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99"/>
          <p:cNvSpPr txBox="1"/>
          <p:nvPr/>
        </p:nvSpPr>
        <p:spPr>
          <a:xfrm>
            <a:off x="3364625" y="1017736"/>
            <a:ext cx="25338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F1F1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1F1F1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Акустична ударна установка </a:t>
            </a:r>
            <a:endParaRPr sz="1700">
              <a:solidFill>
                <a:srgbClr val="1F1F1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1F1F1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Складаний стілець  - </a:t>
            </a:r>
            <a:r>
              <a:rPr lang="uk" sz="1700" b="1">
                <a:solidFill>
                  <a:srgbClr val="1F1F1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60</a:t>
            </a:r>
            <a:r>
              <a:rPr lang="uk" sz="1700">
                <a:solidFill>
                  <a:srgbClr val="1F1F1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шт</a:t>
            </a:r>
            <a:endParaRPr sz="1700">
              <a:solidFill>
                <a:srgbClr val="1F1F1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1F1F1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Столи розкладні - </a:t>
            </a:r>
            <a:r>
              <a:rPr lang="uk" sz="1700" b="1">
                <a:solidFill>
                  <a:srgbClr val="1F1F1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12 </a:t>
            </a:r>
            <a:r>
              <a:rPr lang="uk" sz="1700">
                <a:solidFill>
                  <a:srgbClr val="1F1F1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шт</a:t>
            </a:r>
            <a:endParaRPr sz="1700">
              <a:solidFill>
                <a:srgbClr val="1F1F1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1F1F1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Пюпітр - </a:t>
            </a:r>
            <a:r>
              <a:rPr lang="uk" sz="1700" b="1">
                <a:solidFill>
                  <a:srgbClr val="1F1F1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 </a:t>
            </a:r>
            <a:r>
              <a:rPr lang="uk" sz="1700">
                <a:solidFill>
                  <a:srgbClr val="1F1F1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шт </a:t>
            </a:r>
            <a:endParaRPr>
              <a:solidFill>
                <a:srgbClr val="1F1F1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8" name="Google Shape;938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2825" y="3212150"/>
            <a:ext cx="2045750" cy="17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4425" y="1245800"/>
            <a:ext cx="2662475" cy="177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825" y="1245788"/>
            <a:ext cx="2533800" cy="16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2950" y="3252790"/>
            <a:ext cx="2045749" cy="161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9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26700" y="3252811"/>
            <a:ext cx="2045750" cy="1391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Google Shape;947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00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49" name="Google Shape;949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100"/>
          <p:cNvSpPr txBox="1">
            <a:spLocks noGrp="1"/>
          </p:cNvSpPr>
          <p:nvPr>
            <p:ph type="body" idx="1"/>
          </p:nvPr>
        </p:nvSpPr>
        <p:spPr>
          <a:xfrm>
            <a:off x="746375" y="1939875"/>
            <a:ext cx="3592500" cy="17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Центрі культурних послуг є власна мобільна сцена, яка використовується для проведення  культурних заходів громади</a:t>
            </a:r>
            <a:endParaRPr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1" name="Google Shape;951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74</a:t>
            </a:fld>
            <a:endParaRPr/>
          </a:p>
        </p:txBody>
      </p:sp>
      <p:pic>
        <p:nvPicPr>
          <p:cNvPr id="952" name="Google Shape;95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3300" y="1578488"/>
            <a:ext cx="3683748" cy="2782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01"/>
          <p:cNvSpPr txBox="1">
            <a:spLocks noGrp="1"/>
          </p:cNvSpPr>
          <p:nvPr>
            <p:ph type="title"/>
          </p:nvPr>
        </p:nvSpPr>
        <p:spPr>
          <a:xfrm>
            <a:off x="1443502" y="2577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Знакові події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59" name="Google Shape;95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01"/>
          <p:cNvSpPr txBox="1">
            <a:spLocks noGrp="1"/>
          </p:cNvSpPr>
          <p:nvPr>
            <p:ph type="body" idx="1"/>
          </p:nvPr>
        </p:nvSpPr>
        <p:spPr>
          <a:xfrm>
            <a:off x="1058614" y="878448"/>
            <a:ext cx="76281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Започатковано - </a:t>
            </a:r>
            <a:r>
              <a:rPr lang="uk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“Здоров’я FEST” </a:t>
            </a:r>
            <a:endParaRPr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1" name="Google Shape;961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75</a:t>
            </a:fld>
            <a:endParaRPr/>
          </a:p>
        </p:txBody>
      </p:sp>
      <p:pic>
        <p:nvPicPr>
          <p:cNvPr id="962" name="Google Shape;962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325" y="1575475"/>
            <a:ext cx="3649848" cy="30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1" title="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8300" y="1575475"/>
            <a:ext cx="3589627" cy="307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102"/>
          <p:cNvSpPr txBox="1">
            <a:spLocks noGrp="1"/>
          </p:cNvSpPr>
          <p:nvPr>
            <p:ph type="title"/>
          </p:nvPr>
        </p:nvSpPr>
        <p:spPr>
          <a:xfrm>
            <a:off x="1443502" y="167018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КУЛЬТУРА. Знакові події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70" name="Google Shape;970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02"/>
          <p:cNvSpPr txBox="1">
            <a:spLocks noGrp="1"/>
          </p:cNvSpPr>
          <p:nvPr>
            <p:ph type="body" idx="1"/>
          </p:nvPr>
        </p:nvSpPr>
        <p:spPr>
          <a:xfrm>
            <a:off x="920162" y="826493"/>
            <a:ext cx="76281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“Здоров’я FEST”</a:t>
            </a:r>
            <a:endParaRPr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2" name="Google Shape;972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76</a:t>
            </a:fld>
            <a:endParaRPr/>
          </a:p>
        </p:txBody>
      </p:sp>
      <p:pic>
        <p:nvPicPr>
          <p:cNvPr id="973" name="Google Shape;973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000" y="1496801"/>
            <a:ext cx="2440223" cy="16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3574" y="1496802"/>
            <a:ext cx="2440223" cy="162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1700" y="1496800"/>
            <a:ext cx="2620744" cy="16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2000" y="3238500"/>
            <a:ext cx="2440223" cy="17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0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13575" y="3238500"/>
            <a:ext cx="2440223" cy="17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0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51700" y="3283025"/>
            <a:ext cx="2620749" cy="16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Google Shape;983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103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85" name="Google Shape;985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103"/>
          <p:cNvSpPr txBox="1">
            <a:spLocks noGrp="1"/>
          </p:cNvSpPr>
          <p:nvPr>
            <p:ph type="body" idx="1"/>
          </p:nvPr>
        </p:nvSpPr>
        <p:spPr>
          <a:xfrm>
            <a:off x="221450" y="1086450"/>
            <a:ext cx="7284900" cy="17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 2024 рік проведено 39 заходів за участі працівників культури та бібліотечної справи  ( з них 19 благодійних):</a:t>
            </a:r>
            <a:endParaRPr sz="2000" b="1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Різдвяна коляда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Ярмарок пампушка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Захід </a:t>
            </a:r>
            <a:r>
              <a:rPr lang="uk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«Тарас Шевченко - великий Кобзар»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Здоров’я Fest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День молоді в с. Верхній Лужок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 дня Незалежності України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 дня Захисника і Захисниці України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7" name="Google Shape;987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77</a:t>
            </a:fld>
            <a:endParaRPr/>
          </a:p>
        </p:txBody>
      </p:sp>
      <p:pic>
        <p:nvPicPr>
          <p:cNvPr id="988" name="Google Shape;988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8675" y="1830250"/>
            <a:ext cx="1898825" cy="14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8750" y="2644225"/>
            <a:ext cx="1762724" cy="132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16725" y="3341488"/>
            <a:ext cx="1762734" cy="132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04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КУЛЬТУРА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97" name="Google Shape;997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104"/>
          <p:cNvSpPr txBox="1">
            <a:spLocks noGrp="1"/>
          </p:cNvSpPr>
          <p:nvPr>
            <p:ph type="body" idx="1"/>
          </p:nvPr>
        </p:nvSpPr>
        <p:spPr>
          <a:xfrm>
            <a:off x="221450" y="1086450"/>
            <a:ext cx="7284900" cy="17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 2025 рік проведено 30 заходів за участі працівників культури та бібліотечної справи  ( з них 6 благодійних</a:t>
            </a:r>
            <a:r>
              <a:rPr lang="uk" sz="2000" b="1" dirty="0" smtClean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):</a:t>
            </a:r>
            <a:endParaRPr sz="2000" b="1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Різдвяна коляда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Захід </a:t>
            </a:r>
            <a:r>
              <a:rPr lang="uk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Дня народження о. М.Вербицького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Захід </a:t>
            </a:r>
            <a:r>
              <a:rPr lang="uk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«Тарас Шевченко - великий Кобзар»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 дня Матері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Здоров’я Fest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Бойківська зеленівка</a:t>
            </a:r>
            <a:endParaRPr sz="17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 дня Незалежності України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</a:t>
            </a:r>
            <a:r>
              <a:rPr lang="uk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 дня Захисника і Захисниці України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9" name="Google Shape;999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78</a:t>
            </a:fld>
            <a:endParaRPr/>
          </a:p>
        </p:txBody>
      </p:sp>
      <p:pic>
        <p:nvPicPr>
          <p:cNvPr id="1000" name="Google Shape;1000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5225" y="2809350"/>
            <a:ext cx="1938749" cy="137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2400" y="1910725"/>
            <a:ext cx="1938749" cy="13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0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2400" y="3371025"/>
            <a:ext cx="1938749" cy="129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79</a:t>
            </a:fld>
            <a:endParaRPr/>
          </a:p>
        </p:txBody>
      </p:sp>
      <p:sp>
        <p:nvSpPr>
          <p:cNvPr id="1008" name="Google Shape;1008;p105"/>
          <p:cNvSpPr txBox="1"/>
          <p:nvPr/>
        </p:nvSpPr>
        <p:spPr>
          <a:xfrm>
            <a:off x="1149750" y="178800"/>
            <a:ext cx="738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1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Організація позашкільної освіти у громаді при ЦКП Стрілківської сільської ради</a:t>
            </a:r>
            <a:endParaRPr sz="21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09" name="Google Shape;1009;p105" title="vocal-629x407.jpg"/>
          <p:cNvPicPr preferRelativeResize="0"/>
          <p:nvPr/>
        </p:nvPicPr>
        <p:blipFill rotWithShape="1">
          <a:blip r:embed="rId3">
            <a:alphaModFix/>
          </a:blip>
          <a:srcRect l="12076" r="12068"/>
          <a:stretch/>
        </p:blipFill>
        <p:spPr>
          <a:xfrm>
            <a:off x="256950" y="2460713"/>
            <a:ext cx="2784646" cy="237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9737" y="2460725"/>
            <a:ext cx="2760025" cy="23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350" y="2518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05"/>
          <p:cNvSpPr txBox="1"/>
          <p:nvPr/>
        </p:nvSpPr>
        <p:spPr>
          <a:xfrm>
            <a:off x="1745850" y="1111050"/>
            <a:ext cx="61944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❏"/>
            </a:pPr>
            <a:r>
              <a:rPr lang="uk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Гурток вокалу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❏"/>
            </a:pPr>
            <a:r>
              <a:rPr lang="uk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Гурток гри на фортепіано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❏"/>
            </a:pPr>
            <a:r>
              <a:rPr lang="uk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Туристсько-краєзнавчий гурток “СалаМандри”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3" name="Google Shape;1013;p105" title="piano-warsztaty-dla-dzieci-krakow.png"/>
          <p:cNvPicPr preferRelativeResize="0"/>
          <p:nvPr/>
        </p:nvPicPr>
        <p:blipFill rotWithShape="1">
          <a:blip r:embed="rId6">
            <a:alphaModFix/>
          </a:blip>
          <a:srcRect l="26826" r="26826"/>
          <a:stretch/>
        </p:blipFill>
        <p:spPr>
          <a:xfrm>
            <a:off x="6257900" y="2460725"/>
            <a:ext cx="2682400" cy="23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4"/>
          <p:cNvSpPr txBox="1">
            <a:spLocks noGrp="1"/>
          </p:cNvSpPr>
          <p:nvPr>
            <p:ph type="title"/>
          </p:nvPr>
        </p:nvSpPr>
        <p:spPr>
          <a:xfrm>
            <a:off x="1341775" y="445025"/>
            <a:ext cx="767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СОЦІАЛЬНИЙ ЗАХИСТ ТА ПІДТРИМКА ВІЙСЬКОВОСЛУЖБОВЦІВ</a:t>
            </a: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4" name="Google Shape;20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4"/>
          <p:cNvSpPr txBox="1">
            <a:spLocks noGrp="1"/>
          </p:cNvSpPr>
          <p:nvPr>
            <p:ph type="body" idx="1"/>
          </p:nvPr>
        </p:nvSpPr>
        <p:spPr>
          <a:xfrm>
            <a:off x="164275" y="1272275"/>
            <a:ext cx="62340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</a:t>
            </a:r>
            <a:r>
              <a:rPr lang="uk" sz="2200" b="1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15 реактивний артилерійський полк у </a:t>
            </a:r>
            <a:endParaRPr sz="2200" b="1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200" b="1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м. Дрогобич</a:t>
            </a: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150 000 грн </a:t>
            </a:r>
            <a:endParaRPr sz="2200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8</a:t>
            </a:fld>
            <a:endParaRPr/>
          </a:p>
        </p:txBody>
      </p:sp>
      <p:sp>
        <p:nvSpPr>
          <p:cNvPr id="207" name="Google Shape;207;p34"/>
          <p:cNvSpPr txBox="1"/>
          <p:nvPr/>
        </p:nvSpPr>
        <p:spPr>
          <a:xfrm>
            <a:off x="164275" y="2514738"/>
            <a:ext cx="6490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3 окремо-штурмова бригада:</a:t>
            </a:r>
            <a:r>
              <a:rPr lang="uk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150 000 грн</a:t>
            </a:r>
            <a:endParaRPr sz="2200"/>
          </a:p>
        </p:txBody>
      </p:sp>
      <p:sp>
        <p:nvSpPr>
          <p:cNvPr id="208" name="Google Shape;208;p34"/>
          <p:cNvSpPr txBox="1"/>
          <p:nvPr/>
        </p:nvSpPr>
        <p:spPr>
          <a:xfrm>
            <a:off x="4017775" y="3562750"/>
            <a:ext cx="48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9" name="Google Shape;209;p34" title="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5075" y="1439625"/>
            <a:ext cx="1751876" cy="175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4" title="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7203" y="3068500"/>
            <a:ext cx="1000572" cy="19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0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4800" b="1">
                <a:latin typeface="Oswald"/>
                <a:ea typeface="Oswald"/>
                <a:cs typeface="Oswald"/>
                <a:sym typeface="Oswald"/>
              </a:rPr>
              <a:t>СПОРТ</a:t>
            </a:r>
            <a:endParaRPr sz="48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19" name="Google Shape;1019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09600"/>
            <a:ext cx="1330350" cy="14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80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07"/>
          <p:cNvSpPr txBox="1">
            <a:spLocks noGrp="1"/>
          </p:cNvSpPr>
          <p:nvPr>
            <p:ph type="title"/>
          </p:nvPr>
        </p:nvSpPr>
        <p:spPr>
          <a:xfrm>
            <a:off x="1190762" y="2577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СПОРТ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27" name="Google Shape;102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789625" cy="90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107"/>
          <p:cNvSpPr txBox="1">
            <a:spLocks noGrp="1"/>
          </p:cNvSpPr>
          <p:nvPr>
            <p:ph type="body" idx="1"/>
          </p:nvPr>
        </p:nvSpPr>
        <p:spPr>
          <a:xfrm>
            <a:off x="218209" y="1070232"/>
            <a:ext cx="8614091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 b="1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Стрілківська ТГ - найспортивніша серед сільських громад Львівщини у 2024 році. </a:t>
            </a:r>
            <a:r>
              <a:rPr lang="uk" sz="1700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Завершився 33 сезон найбільшої та найяскравішої спортивної традиції області — Спортивні ігри Львівщини. Серед лідерів проекту - Стрілківська територіальна громада.</a:t>
            </a:r>
            <a:endParaRPr sz="1700" dirty="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1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9" name="Google Shape;1029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81</a:t>
            </a:fld>
            <a:endParaRPr/>
          </a:p>
        </p:txBody>
      </p:sp>
      <p:pic>
        <p:nvPicPr>
          <p:cNvPr id="1030" name="Google Shape;1030;p107" title="10.1.jpg"/>
          <p:cNvPicPr preferRelativeResize="0"/>
          <p:nvPr/>
        </p:nvPicPr>
        <p:blipFill rotWithShape="1">
          <a:blip r:embed="rId5">
            <a:alphaModFix/>
          </a:blip>
          <a:srcRect l="15445" r="15445"/>
          <a:stretch/>
        </p:blipFill>
        <p:spPr>
          <a:xfrm>
            <a:off x="6079150" y="2097562"/>
            <a:ext cx="2660324" cy="288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107" title="1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2097575"/>
            <a:ext cx="2481473" cy="2887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107" title="5d9bf3d5-982e-4127-a3ad-30a4b46d2cdd.jpg"/>
          <p:cNvPicPr preferRelativeResize="0"/>
          <p:nvPr/>
        </p:nvPicPr>
        <p:blipFill rotWithShape="1">
          <a:blip r:embed="rId7">
            <a:alphaModFix/>
          </a:blip>
          <a:srcRect l="5834" t="8876" r="7080" b="6585"/>
          <a:stretch/>
        </p:blipFill>
        <p:spPr>
          <a:xfrm>
            <a:off x="3168800" y="2097550"/>
            <a:ext cx="2534724" cy="288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08"/>
          <p:cNvSpPr txBox="1">
            <a:spLocks noGrp="1"/>
          </p:cNvSpPr>
          <p:nvPr>
            <p:ph type="title"/>
          </p:nvPr>
        </p:nvSpPr>
        <p:spPr>
          <a:xfrm>
            <a:off x="1097900" y="319500"/>
            <a:ext cx="7092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9"/>
              </a:buClr>
              <a:buSzPts val="2400"/>
              <a:buFont typeface="Times New Roman"/>
              <a:buNone/>
            </a:pPr>
            <a:r>
              <a:rPr lang="uk" sz="200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</a:t>
            </a:r>
            <a:r>
              <a:rPr lang="uk" sz="2000" b="0" i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2021, 2023, 2024, 2025 роках  </a:t>
            </a:r>
            <a:br>
              <a:rPr lang="uk" sz="2000" b="0" i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" sz="2000" b="0" i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Стрілківська ТГ представляла область на Всеукраїнських змаганнях «Ігри громад»</a:t>
            </a:r>
            <a:r>
              <a:rPr lang="uk" sz="200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uk" sz="20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8" name="Google Shape;1038;p108" descr="Немає опису світлин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308" y="1255463"/>
            <a:ext cx="8144012" cy="375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53950"/>
            <a:ext cx="936566" cy="9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109"/>
          <p:cNvSpPr txBox="1">
            <a:spLocks noGrp="1"/>
          </p:cNvSpPr>
          <p:nvPr>
            <p:ph type="title"/>
          </p:nvPr>
        </p:nvSpPr>
        <p:spPr>
          <a:xfrm>
            <a:off x="1103071" y="10298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СПОРТ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46" name="Google Shape;1046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375" y="156725"/>
            <a:ext cx="742123" cy="7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109"/>
          <p:cNvSpPr txBox="1">
            <a:spLocks noGrp="1"/>
          </p:cNvSpPr>
          <p:nvPr>
            <p:ph type="body" idx="1"/>
          </p:nvPr>
        </p:nvSpPr>
        <p:spPr>
          <a:xfrm>
            <a:off x="789709" y="564075"/>
            <a:ext cx="8289791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 b="1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Стрілківська ТГ - </a:t>
            </a:r>
            <a:r>
              <a:rPr lang="uk" sz="1700" dirty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лідер  Самбірського району за підсумками ІІІ етапу </a:t>
            </a:r>
            <a:r>
              <a:rPr lang="uk" sz="1700" b="1" dirty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«Пліч-о-пліч всеукраїнські шкільні ліги»</a:t>
            </a:r>
            <a:r>
              <a:rPr lang="uk" sz="1700" dirty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uk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1700" dirty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 команд Стрілківської ТГ взяли участь у змаганнях у межах проекту і в результаті нагороди:   5 золотих</a:t>
            </a:r>
            <a:r>
              <a:rPr lang="uk" sz="1700" dirty="0">
                <a:solidFill>
                  <a:schemeClr val="dk1"/>
                </a:solidFill>
              </a:rPr>
              <a:t>, </a:t>
            </a:r>
            <a:r>
              <a:rPr lang="uk" sz="1700" dirty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срібні</a:t>
            </a:r>
            <a:r>
              <a:rPr lang="uk" sz="1700" dirty="0">
                <a:solidFill>
                  <a:schemeClr val="dk1"/>
                </a:solidFill>
              </a:rPr>
              <a:t>,</a:t>
            </a:r>
            <a:r>
              <a:rPr lang="uk" sz="1700" dirty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 бронзові</a:t>
            </a:r>
            <a:endParaRPr sz="1700" dirty="0">
              <a:solidFill>
                <a:srgbClr val="08080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1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8" name="Google Shape;1048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83</a:t>
            </a:fld>
            <a:endParaRPr/>
          </a:p>
        </p:txBody>
      </p:sp>
      <p:sp>
        <p:nvSpPr>
          <p:cNvPr id="1049" name="Google Shape;1049;p109"/>
          <p:cNvSpPr txBox="1"/>
          <p:nvPr/>
        </p:nvSpPr>
        <p:spPr>
          <a:xfrm>
            <a:off x="2570875" y="1562900"/>
            <a:ext cx="36822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b="1">
                <a:latin typeface="Times New Roman"/>
                <a:ea typeface="Times New Roman"/>
                <a:cs typeface="Times New Roman"/>
                <a:sym typeface="Times New Roman"/>
              </a:rPr>
              <a:t>І м.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 -  ОЗЗСО І-ІІІ ст. ім. о. Михайла Вербицького с. Стрілки (</a:t>
            </a:r>
            <a:r>
              <a:rPr lang="uk" sz="1600" i="1">
                <a:latin typeface="Times New Roman"/>
                <a:ea typeface="Times New Roman"/>
                <a:cs typeface="Times New Roman"/>
                <a:sym typeface="Times New Roman"/>
              </a:rPr>
              <a:t>легка атлетика; спортивне орієнтування (юнаки); волейбол (юнаки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);  Стрілківський ліцей (</a:t>
            </a:r>
            <a:r>
              <a:rPr lang="uk" sz="1600" i="1">
                <a:latin typeface="Times New Roman"/>
                <a:ea typeface="Times New Roman"/>
                <a:cs typeface="Times New Roman"/>
                <a:sym typeface="Times New Roman"/>
              </a:rPr>
              <a:t>футзал, спортивне орієнтування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b="1">
                <a:latin typeface="Times New Roman"/>
                <a:ea typeface="Times New Roman"/>
                <a:cs typeface="Times New Roman"/>
                <a:sym typeface="Times New Roman"/>
              </a:rPr>
              <a:t>ІІ м.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 - ЗЗСО І-ІІ 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ст.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 с. Бусовисько (</a:t>
            </a:r>
            <a:r>
              <a:rPr lang="uk" sz="1600" i="1">
                <a:latin typeface="Times New Roman"/>
                <a:ea typeface="Times New Roman"/>
                <a:cs typeface="Times New Roman"/>
                <a:sym typeface="Times New Roman"/>
              </a:rPr>
              <a:t>баскетбол дівчата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); ОЗЗСО І-ІІІ 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ст.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 ім. о. Михайла Вербицького с. Стрілки (</a:t>
            </a:r>
            <a:r>
              <a:rPr lang="uk" sz="1600" i="1">
                <a:latin typeface="Times New Roman"/>
                <a:ea typeface="Times New Roman"/>
                <a:cs typeface="Times New Roman"/>
                <a:sym typeface="Times New Roman"/>
              </a:rPr>
              <a:t>баскетбол-юнаки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b="1">
                <a:latin typeface="Times New Roman"/>
                <a:ea typeface="Times New Roman"/>
                <a:cs typeface="Times New Roman"/>
                <a:sym typeface="Times New Roman"/>
              </a:rPr>
              <a:t>ІІІ м.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 - ОЗЗСО І-ІІІ </a:t>
            </a:r>
            <a:r>
              <a:rPr lang="uk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ст.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 ім. о. Михайла Вербицького с. Стрілки (</a:t>
            </a:r>
            <a:r>
              <a:rPr lang="uk" sz="1600" i="1">
                <a:latin typeface="Times New Roman"/>
                <a:ea typeface="Times New Roman"/>
                <a:cs typeface="Times New Roman"/>
                <a:sym typeface="Times New Roman"/>
              </a:rPr>
              <a:t>волейбол</a:t>
            </a:r>
            <a:r>
              <a:rPr lang="uk" sz="16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uk" sz="1600" i="1">
                <a:latin typeface="Times New Roman"/>
                <a:ea typeface="Times New Roman"/>
                <a:cs typeface="Times New Roman"/>
                <a:sym typeface="Times New Roman"/>
              </a:rPr>
              <a:t>юнаки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);(</a:t>
            </a:r>
            <a:r>
              <a:rPr lang="uk" sz="1600" i="1">
                <a:latin typeface="Times New Roman"/>
                <a:ea typeface="Times New Roman"/>
                <a:cs typeface="Times New Roman"/>
                <a:sym typeface="Times New Roman"/>
              </a:rPr>
              <a:t>баскетбол-дівчата</a:t>
            </a:r>
            <a:r>
              <a:rPr lang="uk" sz="1600"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0" name="Google Shape;1050;p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375" y="3358950"/>
            <a:ext cx="2374502" cy="17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109" title="3aff9409-5e25-406e-9cea-f8fbdc46842b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2925" y="1562900"/>
            <a:ext cx="2374500" cy="179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09"/>
          <p:cNvPicPr preferRelativeResize="0"/>
          <p:nvPr/>
        </p:nvPicPr>
        <p:blipFill rotWithShape="1">
          <a:blip r:embed="rId7">
            <a:alphaModFix/>
          </a:blip>
          <a:srcRect t="29625" b="25839"/>
          <a:stretch/>
        </p:blipFill>
        <p:spPr>
          <a:xfrm>
            <a:off x="6252925" y="3346825"/>
            <a:ext cx="2374500" cy="17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09"/>
          <p:cNvPicPr preferRelativeResize="0"/>
          <p:nvPr/>
        </p:nvPicPr>
        <p:blipFill rotWithShape="1">
          <a:blip r:embed="rId8">
            <a:alphaModFix/>
          </a:blip>
          <a:srcRect t="16317" b="22083"/>
          <a:stretch/>
        </p:blipFill>
        <p:spPr>
          <a:xfrm>
            <a:off x="196375" y="1562900"/>
            <a:ext cx="2374500" cy="179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110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СПОРТ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60" name="Google Shape;1060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110"/>
          <p:cNvSpPr txBox="1">
            <a:spLocks noGrp="1"/>
          </p:cNvSpPr>
          <p:nvPr>
            <p:ph type="body" idx="1"/>
          </p:nvPr>
        </p:nvSpPr>
        <p:spPr>
          <a:xfrm>
            <a:off x="311700" y="1163750"/>
            <a:ext cx="8520600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10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Стрілківській громаді відкрито структурний підрозділ "Рух-Стрілки" </a:t>
            </a: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2" name="Google Shape;1062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84</a:t>
            </a:fld>
            <a:endParaRPr/>
          </a:p>
        </p:txBody>
      </p:sp>
      <p:pic>
        <p:nvPicPr>
          <p:cNvPr id="1063" name="Google Shape;1063;p110" title="3-7.jpg"/>
          <p:cNvPicPr preferRelativeResize="0"/>
          <p:nvPr/>
        </p:nvPicPr>
        <p:blipFill rotWithShape="1">
          <a:blip r:embed="rId5">
            <a:alphaModFix/>
          </a:blip>
          <a:srcRect l="15445" r="15445"/>
          <a:stretch/>
        </p:blipFill>
        <p:spPr>
          <a:xfrm>
            <a:off x="281851" y="1923750"/>
            <a:ext cx="2660323" cy="28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110" title="3-9.jpg"/>
          <p:cNvPicPr preferRelativeResize="0"/>
          <p:nvPr/>
        </p:nvPicPr>
        <p:blipFill rotWithShape="1">
          <a:blip r:embed="rId6">
            <a:alphaModFix/>
          </a:blip>
          <a:srcRect l="15445" r="15445"/>
          <a:stretch/>
        </p:blipFill>
        <p:spPr>
          <a:xfrm>
            <a:off x="3153913" y="1901156"/>
            <a:ext cx="2660323" cy="28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10" title="3-2.jpg"/>
          <p:cNvPicPr preferRelativeResize="0"/>
          <p:nvPr/>
        </p:nvPicPr>
        <p:blipFill rotWithShape="1">
          <a:blip r:embed="rId7">
            <a:alphaModFix/>
          </a:blip>
          <a:srcRect t="12321" b="12314"/>
          <a:stretch/>
        </p:blipFill>
        <p:spPr>
          <a:xfrm>
            <a:off x="6025975" y="1915966"/>
            <a:ext cx="2660300" cy="290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Google Shape;107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111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СПОРТ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72" name="Google Shape;1072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11"/>
          <p:cNvSpPr txBox="1">
            <a:spLocks noGrp="1"/>
          </p:cNvSpPr>
          <p:nvPr>
            <p:ph type="body" idx="1"/>
          </p:nvPr>
        </p:nvSpPr>
        <p:spPr>
          <a:xfrm>
            <a:off x="311700" y="1163750"/>
            <a:ext cx="8520600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b="1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uk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Команда дівчат Стрілківського ліцею виборола третє місце  з футболу «Золотий колос України»</a:t>
            </a:r>
            <a:endParaRPr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1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4" name="Google Shape;1074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85</a:t>
            </a:fld>
            <a:endParaRPr/>
          </a:p>
        </p:txBody>
      </p:sp>
      <p:pic>
        <p:nvPicPr>
          <p:cNvPr id="1075" name="Google Shape;1075;p111" title="6.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2103950"/>
            <a:ext cx="3849533" cy="28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11" title="6.jpg"/>
          <p:cNvPicPr preferRelativeResize="0"/>
          <p:nvPr/>
        </p:nvPicPr>
        <p:blipFill rotWithShape="1">
          <a:blip r:embed="rId6">
            <a:alphaModFix/>
          </a:blip>
          <a:srcRect t="5571" b="5571"/>
          <a:stretch/>
        </p:blipFill>
        <p:spPr>
          <a:xfrm>
            <a:off x="4154324" y="2103950"/>
            <a:ext cx="4332432" cy="2887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112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СПОРТ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83" name="Google Shape;1083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112"/>
          <p:cNvSpPr txBox="1">
            <a:spLocks noGrp="1"/>
          </p:cNvSpPr>
          <p:nvPr>
            <p:ph type="body" idx="1"/>
          </p:nvPr>
        </p:nvSpPr>
        <p:spPr>
          <a:xfrm>
            <a:off x="311700" y="1163750"/>
            <a:ext cx="8520600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500" b="1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uk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Команда дівчат Стрілківського ліцею виборола перше місце в обласному етапі змагань «Пліч-о-пліч. Всеукраїнські шкільні ліги» з футзалу </a:t>
            </a:r>
            <a:endParaRPr sz="1700" b="1" dirty="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1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5" name="Google Shape;1085;p1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86</a:t>
            </a:fld>
            <a:endParaRPr/>
          </a:p>
        </p:txBody>
      </p:sp>
      <p:pic>
        <p:nvPicPr>
          <p:cNvPr id="1086" name="Google Shape;1086;p112" title="2.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103950"/>
            <a:ext cx="3849533" cy="28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12" title="2.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4324" y="2103950"/>
            <a:ext cx="4332432" cy="288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oogle Shape;1092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113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СПОРТ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94" name="Google Shape;1094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16450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13"/>
          <p:cNvSpPr txBox="1">
            <a:spLocks noGrp="1"/>
          </p:cNvSpPr>
          <p:nvPr>
            <p:ph type="body" idx="1"/>
          </p:nvPr>
        </p:nvSpPr>
        <p:spPr>
          <a:xfrm>
            <a:off x="311700" y="1163750"/>
            <a:ext cx="8520600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b="1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uk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Команда дівчат Стрілківського ліцею виборола перше місце у фінальному етапі змагань «Пліч-о-пліч. Всеукраїнські шкільні ліги» з футзалу </a:t>
            </a:r>
            <a:endParaRPr sz="1700" b="1" dirty="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1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6" name="Google Shape;1096;p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87</a:t>
            </a:fld>
            <a:endParaRPr/>
          </a:p>
        </p:txBody>
      </p:sp>
      <p:pic>
        <p:nvPicPr>
          <p:cNvPr id="1097" name="Google Shape;1097;p113" title="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2103950"/>
            <a:ext cx="4174602" cy="28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113" title="5.1.jpg"/>
          <p:cNvPicPr preferRelativeResize="0"/>
          <p:nvPr/>
        </p:nvPicPr>
        <p:blipFill rotWithShape="1">
          <a:blip r:embed="rId6">
            <a:alphaModFix/>
          </a:blip>
          <a:srcRect l="7799" r="7791"/>
          <a:stretch/>
        </p:blipFill>
        <p:spPr>
          <a:xfrm>
            <a:off x="4419549" y="2097575"/>
            <a:ext cx="4332432" cy="288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114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СПОРТ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05" name="Google Shape;1105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114"/>
          <p:cNvSpPr txBox="1">
            <a:spLocks noGrp="1"/>
          </p:cNvSpPr>
          <p:nvPr>
            <p:ph type="body" idx="1"/>
          </p:nvPr>
        </p:nvSpPr>
        <p:spPr>
          <a:xfrm>
            <a:off x="311700" y="1163750"/>
            <a:ext cx="8520600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 b="1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uk" sz="17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Рух - Стрілки — переможець футбольного турніру в Добромилі</a:t>
            </a:r>
            <a:endParaRPr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700" b="1" dirty="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1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7" name="Google Shape;1107;p1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88</a:t>
            </a:fld>
            <a:endParaRPr/>
          </a:p>
        </p:txBody>
      </p:sp>
      <p:pic>
        <p:nvPicPr>
          <p:cNvPr id="1108" name="Google Shape;1108;p114" title="7.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325" y="1776075"/>
            <a:ext cx="3849533" cy="28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114" title="7.jpg"/>
          <p:cNvPicPr preferRelativeResize="0"/>
          <p:nvPr/>
        </p:nvPicPr>
        <p:blipFill rotWithShape="1">
          <a:blip r:embed="rId6">
            <a:alphaModFix/>
          </a:blip>
          <a:srcRect t="5760" b="5751"/>
          <a:stretch/>
        </p:blipFill>
        <p:spPr>
          <a:xfrm>
            <a:off x="4200449" y="1776075"/>
            <a:ext cx="4332432" cy="2887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Google Shape;1114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115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СПОРТ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16" name="Google Shape;1116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115"/>
          <p:cNvSpPr txBox="1">
            <a:spLocks noGrp="1"/>
          </p:cNvSpPr>
          <p:nvPr>
            <p:ph type="body" idx="1"/>
          </p:nvPr>
        </p:nvSpPr>
        <p:spPr>
          <a:xfrm>
            <a:off x="311700" y="1163750"/>
            <a:ext cx="8520600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b="1" dirty="0">
                <a:solidFill>
                  <a:srgbClr val="08080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uk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СТРІЛКІВСЬКА ТГ — СЕРЕД ПРИЗЕРІВ ФІНАЛУ </a:t>
            </a:r>
            <a:endParaRPr lang="uk" b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ЗОЛОТОГО </a:t>
            </a:r>
            <a:r>
              <a:rPr lang="uk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КОЛОСА – 2025</a:t>
            </a:r>
            <a:endParaRPr sz="1100" b="1" dirty="0">
              <a:solidFill>
                <a:srgbClr val="08080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sz="21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8" name="Google Shape;1118;p1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89</a:t>
            </a:fld>
            <a:endParaRPr/>
          </a:p>
        </p:txBody>
      </p:sp>
      <p:pic>
        <p:nvPicPr>
          <p:cNvPr id="1119" name="Google Shape;1119;p115" title="1.2.jpg"/>
          <p:cNvPicPr preferRelativeResize="0"/>
          <p:nvPr/>
        </p:nvPicPr>
        <p:blipFill rotWithShape="1">
          <a:blip r:embed="rId5">
            <a:alphaModFix/>
          </a:blip>
          <a:srcRect l="15445" r="15445"/>
          <a:stretch/>
        </p:blipFill>
        <p:spPr>
          <a:xfrm>
            <a:off x="3026600" y="2097562"/>
            <a:ext cx="2660324" cy="288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15" title="1.1.jpg"/>
          <p:cNvPicPr preferRelativeResize="0"/>
          <p:nvPr/>
        </p:nvPicPr>
        <p:blipFill rotWithShape="1">
          <a:blip r:embed="rId6">
            <a:alphaModFix/>
          </a:blip>
          <a:srcRect l="15445" r="15445"/>
          <a:stretch/>
        </p:blipFill>
        <p:spPr>
          <a:xfrm>
            <a:off x="5864063" y="2097563"/>
            <a:ext cx="2660320" cy="28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15" title="1.jpg"/>
          <p:cNvPicPr preferRelativeResize="0"/>
          <p:nvPr/>
        </p:nvPicPr>
        <p:blipFill rotWithShape="1">
          <a:blip r:embed="rId7">
            <a:alphaModFix/>
          </a:blip>
          <a:srcRect l="17772" r="17765"/>
          <a:stretch/>
        </p:blipFill>
        <p:spPr>
          <a:xfrm>
            <a:off x="311700" y="2097575"/>
            <a:ext cx="2481472" cy="288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>
            <a:spLocks noGrp="1"/>
          </p:cNvSpPr>
          <p:nvPr>
            <p:ph type="title"/>
          </p:nvPr>
        </p:nvSpPr>
        <p:spPr>
          <a:xfrm>
            <a:off x="1341775" y="445025"/>
            <a:ext cx="767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СОЦІАЛЬНИЙ ЗАХИСТ ТА ПІДТРИМКА ВІЙСЬКОВОСЛУЖБОВЦІВ</a:t>
            </a: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4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5"/>
          <p:cNvSpPr txBox="1">
            <a:spLocks noGrp="1"/>
          </p:cNvSpPr>
          <p:nvPr>
            <p:ph type="body" idx="1"/>
          </p:nvPr>
        </p:nvSpPr>
        <p:spPr>
          <a:xfrm>
            <a:off x="164275" y="1272275"/>
            <a:ext cx="62340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</a:t>
            </a:r>
            <a:r>
              <a:rPr lang="uk" sz="2200" b="1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14 окремо-механізованої бригади </a:t>
            </a: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50 000 грн </a:t>
            </a:r>
            <a:endParaRPr sz="2200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Google Shape;21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</a:t>
            </a:fld>
            <a:endParaRPr/>
          </a:p>
        </p:txBody>
      </p:sp>
      <p:sp>
        <p:nvSpPr>
          <p:cNvPr id="220" name="Google Shape;220;p35"/>
          <p:cNvSpPr txBox="1"/>
          <p:nvPr/>
        </p:nvSpPr>
        <p:spPr>
          <a:xfrm>
            <a:off x="164275" y="2364813"/>
            <a:ext cx="6490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підтримки 14 окремий полк безпілотних авіаційних комплексів:</a:t>
            </a:r>
            <a:r>
              <a:rPr lang="uk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50 000 грн</a:t>
            </a:r>
            <a:endParaRPr sz="2200"/>
          </a:p>
        </p:txBody>
      </p:sp>
      <p:sp>
        <p:nvSpPr>
          <p:cNvPr id="221" name="Google Shape;221;p35"/>
          <p:cNvSpPr txBox="1"/>
          <p:nvPr/>
        </p:nvSpPr>
        <p:spPr>
          <a:xfrm>
            <a:off x="4017775" y="3562750"/>
            <a:ext cx="48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2" name="Google Shape;222;p35" title="14th_Mechanized_Brigade_(Ukraine).sv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7475" y="1170125"/>
            <a:ext cx="1663734" cy="19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5" title="514278732_122160933338461824_3792572849193845746_n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7325" y="3176075"/>
            <a:ext cx="1782099" cy="182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Google Shape;1126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116"/>
          <p:cNvSpPr txBox="1">
            <a:spLocks noGrp="1"/>
          </p:cNvSpPr>
          <p:nvPr>
            <p:ph type="title"/>
          </p:nvPr>
        </p:nvSpPr>
        <p:spPr>
          <a:xfrm>
            <a:off x="1318812" y="2577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СПОРТ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28" name="Google Shape;11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16"/>
          <p:cNvSpPr txBox="1">
            <a:spLocks noGrp="1"/>
          </p:cNvSpPr>
          <p:nvPr>
            <p:ph type="body" idx="1"/>
          </p:nvPr>
        </p:nvSpPr>
        <p:spPr>
          <a:xfrm>
            <a:off x="178950" y="953352"/>
            <a:ext cx="8903400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uk" dirty="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Стрілківська ТГ здобула </a:t>
            </a:r>
            <a:r>
              <a:rPr lang="uk" dirty="0">
                <a:solidFill>
                  <a:srgbClr val="050505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 місце у 2024 році та </a:t>
            </a:r>
            <a:r>
              <a:rPr lang="uk" dirty="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 місце у 2025 році у змаганнях за звання найспортивнішої сім'ї на обласному фестивалі "Мама, тато, я - спортивна сім'я</a:t>
            </a:r>
            <a:r>
              <a:rPr lang="uk" dirty="0" smtClean="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"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0" name="Google Shape;1130;p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90</a:t>
            </a:fld>
            <a:endParaRPr/>
          </a:p>
        </p:txBody>
      </p:sp>
      <p:pic>
        <p:nvPicPr>
          <p:cNvPr id="1131" name="Google Shape;1131;p116" title="3.jpg"/>
          <p:cNvPicPr preferRelativeResize="0"/>
          <p:nvPr/>
        </p:nvPicPr>
        <p:blipFill rotWithShape="1">
          <a:blip r:embed="rId5">
            <a:alphaModFix/>
          </a:blip>
          <a:srcRect l="719" r="719"/>
          <a:stretch/>
        </p:blipFill>
        <p:spPr>
          <a:xfrm>
            <a:off x="4630650" y="1952092"/>
            <a:ext cx="2650101" cy="29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4051" y="1952092"/>
            <a:ext cx="2494825" cy="290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4800" b="1">
                <a:latin typeface="Oswald"/>
                <a:ea typeface="Oswald"/>
                <a:cs typeface="Oswald"/>
                <a:sym typeface="Oswald"/>
              </a:rPr>
              <a:t>БЛАГОУСТРІЙ</a:t>
            </a:r>
            <a:endParaRPr sz="48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38" name="Google Shape;1138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25" y="309600"/>
            <a:ext cx="1330350" cy="14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Google Shape;1144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18"/>
          <p:cNvSpPr txBox="1">
            <a:spLocks noGrp="1"/>
          </p:cNvSpPr>
          <p:nvPr>
            <p:ph type="title"/>
          </p:nvPr>
        </p:nvSpPr>
        <p:spPr>
          <a:xfrm>
            <a:off x="1464284" y="2577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latin typeface="Oswald"/>
                <a:ea typeface="Oswald"/>
                <a:cs typeface="Oswald"/>
                <a:sym typeface="Oswald"/>
              </a:rPr>
              <a:t>БЛАГОУСТРІЙ</a:t>
            </a:r>
            <a:endParaRPr sz="2000" b="1"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46" name="Google Shape;1146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18"/>
          <p:cNvSpPr txBox="1">
            <a:spLocks noGrp="1"/>
          </p:cNvSpPr>
          <p:nvPr>
            <p:ph type="body" idx="1"/>
          </p:nvPr>
        </p:nvSpPr>
        <p:spPr>
          <a:xfrm>
            <a:off x="4719850" y="1097763"/>
            <a:ext cx="3830400" cy="38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63 км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1328 точок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8" name="Google Shape;1148;p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92</a:t>
            </a:fld>
            <a:endParaRPr/>
          </a:p>
        </p:txBody>
      </p:sp>
      <p:pic>
        <p:nvPicPr>
          <p:cNvPr id="1149" name="Google Shape;1149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900" y="1268849"/>
            <a:ext cx="3633675" cy="36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118"/>
          <p:cNvSpPr/>
          <p:nvPr/>
        </p:nvSpPr>
        <p:spPr>
          <a:xfrm>
            <a:off x="2172475" y="1097775"/>
            <a:ext cx="2145960" cy="1839402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/>
              <a:t>103,76 КМ комунальні дороги</a:t>
            </a:r>
            <a:endParaRPr b="1"/>
          </a:p>
        </p:txBody>
      </p:sp>
      <p:pic>
        <p:nvPicPr>
          <p:cNvPr id="1151" name="Google Shape;1151;p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4675" y="1134500"/>
            <a:ext cx="2047850" cy="18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1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2325" y="3373725"/>
            <a:ext cx="135255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Google Shape;1157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725" y="152225"/>
            <a:ext cx="750175" cy="79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119"/>
          <p:cNvSpPr txBox="1">
            <a:spLocks noGrp="1"/>
          </p:cNvSpPr>
          <p:nvPr>
            <p:ph type="body" idx="1"/>
          </p:nvPr>
        </p:nvSpPr>
        <p:spPr>
          <a:xfrm>
            <a:off x="456575" y="1114800"/>
            <a:ext cx="8447100" cy="12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269999" algn="just" rtl="0">
              <a:spcBef>
                <a:spcPts val="1200"/>
              </a:spcBef>
              <a:spcAft>
                <a:spcPts val="0"/>
              </a:spcAft>
              <a:buNone/>
            </a:pPr>
            <a:endParaRPr sz="7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endParaRPr sz="7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endParaRPr sz="765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>
              <a:solidFill>
                <a:srgbClr val="4A474B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endParaRPr sz="2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0" name="Google Shape;1160;p1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93</a:t>
            </a:fld>
            <a:endParaRPr/>
          </a:p>
        </p:txBody>
      </p:sp>
      <p:pic>
        <p:nvPicPr>
          <p:cNvPr id="1161" name="Google Shape;1161;p119"/>
          <p:cNvPicPr preferRelativeResize="0"/>
          <p:nvPr/>
        </p:nvPicPr>
        <p:blipFill rotWithShape="1">
          <a:blip r:embed="rId5">
            <a:alphaModFix/>
          </a:blip>
          <a:srcRect l="7323" r="7023"/>
          <a:stretch/>
        </p:blipFill>
        <p:spPr>
          <a:xfrm>
            <a:off x="971025" y="152225"/>
            <a:ext cx="7865175" cy="48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Google Shape;1166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20"/>
          <p:cNvSpPr txBox="1">
            <a:spLocks noGrp="1"/>
          </p:cNvSpPr>
          <p:nvPr>
            <p:ph type="title"/>
          </p:nvPr>
        </p:nvSpPr>
        <p:spPr>
          <a:xfrm>
            <a:off x="1204086" y="2577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БЛАГОУСТРІЙ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68" name="Google Shape;1168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120"/>
          <p:cNvSpPr txBox="1">
            <a:spLocks noGrp="1"/>
          </p:cNvSpPr>
          <p:nvPr>
            <p:ph type="body" idx="1"/>
          </p:nvPr>
        </p:nvSpPr>
        <p:spPr>
          <a:xfrm>
            <a:off x="535452" y="952439"/>
            <a:ext cx="83826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8000" dirty="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7200" dirty="0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Відремонтовану дорогу в с.Ріп‘яна та забезпечено перевезення жителів громади автобусним маршрутом "Самбір-Смеречка"</a:t>
            </a:r>
            <a:endParaRPr sz="72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endParaRPr sz="7650" dirty="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dirty="0">
              <a:solidFill>
                <a:srgbClr val="4A474B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0" name="Google Shape;1170;p1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94</a:t>
            </a:fld>
            <a:endParaRPr/>
          </a:p>
        </p:txBody>
      </p:sp>
      <p:pic>
        <p:nvPicPr>
          <p:cNvPr id="1171" name="Google Shape;1171;p120" title="1.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842" y="1857152"/>
            <a:ext cx="2888275" cy="319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20" title="1.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7863" y="1857152"/>
            <a:ext cx="2888274" cy="319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120" title="1.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0122" y="1842252"/>
            <a:ext cx="2672053" cy="3199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Google Shape;1178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9" name="Google Shape;1179;p121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БЛАГОУСТРІЙ</a:t>
            </a:r>
            <a:endParaRPr sz="30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80" name="Google Shape;1180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121"/>
          <p:cNvSpPr txBox="1">
            <a:spLocks noGrp="1"/>
          </p:cNvSpPr>
          <p:nvPr>
            <p:ph type="body" idx="1"/>
          </p:nvPr>
        </p:nvSpPr>
        <p:spPr>
          <a:xfrm>
            <a:off x="533425" y="1214625"/>
            <a:ext cx="8370550" cy="8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8000" dirty="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7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Проведено роботи з капітального ремонту системи водовідведення дощових вод та облаштування бруківкою центральної частини с.Стрілки </a:t>
            </a:r>
            <a:endParaRPr sz="7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endParaRPr sz="7650" dirty="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dirty="0">
              <a:solidFill>
                <a:srgbClr val="4A474B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2" name="Google Shape;1182;p1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95</a:t>
            </a:fld>
            <a:endParaRPr/>
          </a:p>
        </p:txBody>
      </p:sp>
      <p:pic>
        <p:nvPicPr>
          <p:cNvPr id="1183" name="Google Shape;1183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25" y="2297875"/>
            <a:ext cx="3990973" cy="264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4400" y="2297875"/>
            <a:ext cx="3895726" cy="264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Google Shape;1189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22"/>
          <p:cNvSpPr txBox="1">
            <a:spLocks noGrp="1"/>
          </p:cNvSpPr>
          <p:nvPr>
            <p:ph type="title"/>
          </p:nvPr>
        </p:nvSpPr>
        <p:spPr>
          <a:xfrm>
            <a:off x="1114953" y="2577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БЛАГОУСТРІЙ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91" name="Google Shape;1191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15375" cy="8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122"/>
          <p:cNvSpPr txBox="1">
            <a:spLocks noGrp="1"/>
          </p:cNvSpPr>
          <p:nvPr>
            <p:ph type="body" idx="1"/>
          </p:nvPr>
        </p:nvSpPr>
        <p:spPr>
          <a:xfrm>
            <a:off x="311700" y="851046"/>
            <a:ext cx="8592300" cy="8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7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Проведено </a:t>
            </a:r>
            <a:r>
              <a:rPr lang="uk" sz="7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капітальний ремонт моста в межах с.Стрілки на автомобільній дорозі Стрілки - Мшанець та мости в межах с.Топільниця на автомобільній дорозі Стрілки - Новий Кропивник</a:t>
            </a:r>
            <a:endParaRPr sz="7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endParaRPr sz="7650" dirty="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dirty="0">
              <a:solidFill>
                <a:srgbClr val="4A474B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3" name="Google Shape;1193;p1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96</a:t>
            </a:fld>
            <a:endParaRPr/>
          </a:p>
        </p:txBody>
      </p:sp>
      <p:pic>
        <p:nvPicPr>
          <p:cNvPr id="1194" name="Google Shape;1194;p122" title="356384038_283092574109788_8184989333633492315_n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6925" y="257725"/>
            <a:ext cx="865528" cy="8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22" title="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965006"/>
            <a:ext cx="2571774" cy="309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22" title="3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0319" y="1984665"/>
            <a:ext cx="2571774" cy="3091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122" title="6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9942" y="1984666"/>
            <a:ext cx="2804600" cy="3072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" name="Google Shape;1202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23"/>
          <p:cNvSpPr txBox="1">
            <a:spLocks noGrp="1"/>
          </p:cNvSpPr>
          <p:nvPr>
            <p:ph type="title"/>
          </p:nvPr>
        </p:nvSpPr>
        <p:spPr>
          <a:xfrm>
            <a:off x="1114953" y="2577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БЛАГОУСТРІЙ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04" name="Google Shape;1204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15375" cy="8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123"/>
          <p:cNvSpPr txBox="1">
            <a:spLocks noGrp="1"/>
          </p:cNvSpPr>
          <p:nvPr>
            <p:ph type="body" idx="1"/>
          </p:nvPr>
        </p:nvSpPr>
        <p:spPr>
          <a:xfrm>
            <a:off x="222864" y="874568"/>
            <a:ext cx="8592300" cy="8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8000" dirty="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7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Проведено </a:t>
            </a:r>
            <a:r>
              <a:rPr lang="uk" sz="7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ремонтні роботи найбільш аварійної ділянки дороги Стрілки - Тисовиця, протяжністю 1200 метрів у межах с.Стрілки </a:t>
            </a:r>
            <a:endParaRPr sz="7650" dirty="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dirty="0">
              <a:solidFill>
                <a:srgbClr val="4A474B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6" name="Google Shape;1206;p1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97</a:t>
            </a:fld>
            <a:endParaRPr/>
          </a:p>
        </p:txBody>
      </p:sp>
      <p:pic>
        <p:nvPicPr>
          <p:cNvPr id="1207" name="Google Shape;1207;p123" title="356384038_283092574109788_8184989333633492315_n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6925" y="257725"/>
            <a:ext cx="865528" cy="8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23" title="1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975" y="1776845"/>
            <a:ext cx="2594801" cy="306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23" title="12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7725" y="1776845"/>
            <a:ext cx="2594801" cy="306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123" title="10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91475" y="1776845"/>
            <a:ext cx="2675525" cy="3064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Google Shape;1215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24"/>
          <p:cNvSpPr txBox="1">
            <a:spLocks noGrp="1"/>
          </p:cNvSpPr>
          <p:nvPr>
            <p:ph type="title"/>
          </p:nvPr>
        </p:nvSpPr>
        <p:spPr>
          <a:xfrm>
            <a:off x="1474675" y="4450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БЛАГОУСТРІЙ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17" name="Google Shape;1217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7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p124"/>
          <p:cNvSpPr txBox="1">
            <a:spLocks noGrp="1"/>
          </p:cNvSpPr>
          <p:nvPr>
            <p:ph type="body" idx="1"/>
          </p:nvPr>
        </p:nvSpPr>
        <p:spPr>
          <a:xfrm>
            <a:off x="640775" y="1050737"/>
            <a:ext cx="8213400" cy="549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7200" dirty="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 Стрілківській громаді освячено Музичний парк ім. о. Михайла Вербицького та спільно молилися за єдність і мир України</a:t>
            </a:r>
            <a:endParaRPr sz="7200" dirty="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7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7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endParaRPr sz="7650" dirty="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dirty="0">
              <a:solidFill>
                <a:srgbClr val="4A474B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9" name="Google Shape;1219;p1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98</a:t>
            </a:fld>
            <a:endParaRPr/>
          </a:p>
        </p:txBody>
      </p:sp>
      <p:pic>
        <p:nvPicPr>
          <p:cNvPr id="1220" name="Google Shape;1220;p124" title="1.jpg"/>
          <p:cNvPicPr preferRelativeResize="0"/>
          <p:nvPr/>
        </p:nvPicPr>
        <p:blipFill rotWithShape="1">
          <a:blip r:embed="rId5">
            <a:alphaModFix/>
          </a:blip>
          <a:srcRect t="5806" b="5806"/>
          <a:stretch/>
        </p:blipFill>
        <p:spPr>
          <a:xfrm>
            <a:off x="521900" y="1951900"/>
            <a:ext cx="3990973" cy="264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124" title="1.9.jpg"/>
          <p:cNvPicPr preferRelativeResize="0"/>
          <p:nvPr/>
        </p:nvPicPr>
        <p:blipFill rotWithShape="1">
          <a:blip r:embed="rId6">
            <a:alphaModFix/>
          </a:blip>
          <a:srcRect t="4676" b="4685"/>
          <a:stretch/>
        </p:blipFill>
        <p:spPr>
          <a:xfrm>
            <a:off x="4747475" y="1951900"/>
            <a:ext cx="3895727" cy="264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Google Shape;122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525" y="4749900"/>
            <a:ext cx="11914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125"/>
          <p:cNvSpPr txBox="1">
            <a:spLocks noGrp="1"/>
          </p:cNvSpPr>
          <p:nvPr>
            <p:ph type="title"/>
          </p:nvPr>
        </p:nvSpPr>
        <p:spPr>
          <a:xfrm>
            <a:off x="1341274" y="330725"/>
            <a:ext cx="73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БЛАГОУСТРІЙ</a:t>
            </a: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28" name="Google Shape;1228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532" y="143425"/>
            <a:ext cx="892386" cy="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25"/>
          <p:cNvSpPr txBox="1">
            <a:spLocks noGrp="1"/>
          </p:cNvSpPr>
          <p:nvPr>
            <p:ph type="body" idx="1"/>
          </p:nvPr>
        </p:nvSpPr>
        <p:spPr>
          <a:xfrm>
            <a:off x="757893" y="802875"/>
            <a:ext cx="8213400" cy="8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-22860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7200" dirty="0">
                <a:solidFill>
                  <a:srgbClr val="05050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 Стрілківській громаді освячено Музичний парк ім. о. Михайла Вербицького та спільно молилися за єдність і мир України</a:t>
            </a:r>
            <a:endParaRPr sz="7200" dirty="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7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7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spcBef>
                <a:spcPts val="1200"/>
              </a:spcBef>
              <a:spcAft>
                <a:spcPts val="0"/>
              </a:spcAft>
              <a:buNone/>
            </a:pPr>
            <a:endParaRPr sz="7650" dirty="0">
              <a:solidFill>
                <a:srgbClr val="05050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0" dirty="0">
              <a:solidFill>
                <a:srgbClr val="4A474B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0" name="Google Shape;1230;p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99</a:t>
            </a:fld>
            <a:endParaRPr/>
          </a:p>
        </p:txBody>
      </p:sp>
      <p:pic>
        <p:nvPicPr>
          <p:cNvPr id="1231" name="Google Shape;1231;p125" title="1.11.jpg"/>
          <p:cNvPicPr preferRelativeResize="0"/>
          <p:nvPr/>
        </p:nvPicPr>
        <p:blipFill rotWithShape="1">
          <a:blip r:embed="rId5">
            <a:alphaModFix/>
          </a:blip>
          <a:srcRect t="4726" b="4726"/>
          <a:stretch/>
        </p:blipFill>
        <p:spPr>
          <a:xfrm>
            <a:off x="384464" y="1641765"/>
            <a:ext cx="4102987" cy="305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2" name="Google Shape;1232;p1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1609" y="1641765"/>
            <a:ext cx="4239491" cy="305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3272</Words>
  <Application>Microsoft Office PowerPoint</Application>
  <PresentationFormat>Экран (16:9)</PresentationFormat>
  <Paragraphs>693</Paragraphs>
  <Slides>124</Slides>
  <Notes>124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124</vt:i4>
      </vt:variant>
    </vt:vector>
  </HeadingPairs>
  <TitlesOfParts>
    <vt:vector size="133" baseType="lpstr">
      <vt:lpstr>Arial</vt:lpstr>
      <vt:lpstr>Calibri</vt:lpstr>
      <vt:lpstr>Oswald</vt:lpstr>
      <vt:lpstr>Alumni Sans</vt:lpstr>
      <vt:lpstr>Georgia</vt:lpstr>
      <vt:lpstr>Times New Roman</vt:lpstr>
      <vt:lpstr>Alumni Sans Black</vt:lpstr>
      <vt:lpstr>Simple Light</vt:lpstr>
      <vt:lpstr>Тема Office</vt:lpstr>
      <vt:lpstr>ЖИТТЯ ГРОМАДИ  2020 - 2025 РОКИ</vt:lpstr>
      <vt:lpstr>СТВОРЕННЯ СТРІЛКІВСЬКОЇ ТГ ТА ЗАГАЛЬНА ІНФОРМАЦІЯ </vt:lpstr>
      <vt:lpstr>СТВОРЕННЯ СТРІЛКІВСЬКОЇ ТГ ТА ЗАГАЛЬНА ІНФОРМАЦІЯ</vt:lpstr>
      <vt:lpstr>СОЦІАЛЬНИЙ ЗАХИСТ ТА ПІДТРИМКА ВІЙСЬКОВОСЛУЖБОВЦІВ</vt:lpstr>
      <vt:lpstr>СОЦІАЛЬНИЙ ЗАХИСТ ТА ПІДТРИМКА ВІЙСЬКОВОСЛУЖБОВЦІВ </vt:lpstr>
      <vt:lpstr>СОЦІАЛЬНИЙ ЗАХИСТ ТА ПІДТРИМКА ВІЙСЬКОВОСЛУЖБОВЦІВ  </vt:lpstr>
      <vt:lpstr>СОЦІАЛЬНИЙ ЗАХИСТ ТА ПІДТРИМКА ВІЙСЬКОВОСЛУЖБОВЦІВ  </vt:lpstr>
      <vt:lpstr>СОЦІАЛЬНИЙ ЗАХИСТ ТА ПІДТРИМКА ВІЙСЬКОВОСЛУЖБОВЦІВ  </vt:lpstr>
      <vt:lpstr>СОЦІАЛЬНИЙ ЗАХИСТ ТА ПІДТРИМКА ВІЙСЬКОВОСЛУЖБОВЦІВ  </vt:lpstr>
      <vt:lpstr>СОЦІАЛЬНИЙ ЗАХИСТ ТА ПІДТРИМКА ВІЙСЬКОВОСЛУЖБОВЦІВ  </vt:lpstr>
      <vt:lpstr>СОЦІАЛЬНИЙ ЗАХИСТ ТА ПІДТРИМКА ВІЙСЬКОВОСЛУЖБОВЦІВ  </vt:lpstr>
      <vt:lpstr>СОЦІАЛЬНИЙ ЗАХИСТ ТА ПІДТРИМКА ВІЙСЬКОВОСЛУЖБОВЦІВ  </vt:lpstr>
      <vt:lpstr>ВОЛОНТЕРСТВО ПІД ЧАС ВОЄННОГО СТАНУ</vt:lpstr>
      <vt:lpstr>Презентация PowerPoint</vt:lpstr>
      <vt:lpstr>СОЦІАЛЬНА СФЕРА</vt:lpstr>
      <vt:lpstr>СОЦІАЛЬНА СФЕРА</vt:lpstr>
      <vt:lpstr>СОЦІАЛЬНА СФЕРА</vt:lpstr>
      <vt:lpstr>СОЦІАЛЬНА СФЕРА</vt:lpstr>
      <vt:lpstr>СОЦІАЛЬНА СФЕРА</vt:lpstr>
      <vt:lpstr>АДМІНІСТРАТИВНІ ПОСЛУГИ</vt:lpstr>
      <vt:lpstr>АДМІНІСТРАТИВНІ ПОСЛУГИ</vt:lpstr>
      <vt:lpstr>АДМІНІСТРАТИВНІ ПОСЛУГИ</vt:lpstr>
      <vt:lpstr>АДМІНІСТРАТИВНІ ПОСЛУГИ</vt:lpstr>
      <vt:lpstr>АДМІНІСТРАТИВНІ ПОСЛУГИ</vt:lpstr>
      <vt:lpstr>ОСВІТА</vt:lpstr>
      <vt:lpstr>Дані освітньої мережі у розрізі  2021-2025 років</vt:lpstr>
      <vt:lpstr>Вартість навчання одного учня у територіальних громадах Самбірського району</vt:lpstr>
      <vt:lpstr>Презентация PowerPoint</vt:lpstr>
      <vt:lpstr>ОСВІТА: діяльність для покращення освітніх послуг</vt:lpstr>
      <vt:lpstr>ОСВІТА: діяльність для покращення освітніх послуг</vt:lpstr>
      <vt:lpstr>ОСВІТА. Діяльність для покращення освітніх послуг</vt:lpstr>
      <vt:lpstr>ОСВІТА: діяльність для покращення освітніх послуг</vt:lpstr>
      <vt:lpstr>ОСВІТА. Діяльність для покращення освітніх послуг</vt:lpstr>
      <vt:lpstr>ОСВІТА. Діяльність для покращення освітніх послуг</vt:lpstr>
      <vt:lpstr>ОСВІТА. Діяльність для покращення освітніх послуг</vt:lpstr>
      <vt:lpstr>ОСВІТА. Діяльність для покращення освітніх послуг</vt:lpstr>
      <vt:lpstr>ОСВІТА. Діяльність для покращення освітніх послуг</vt:lpstr>
      <vt:lpstr>ОСВІТА. Діяльність для покращення освітніх послуг</vt:lpstr>
      <vt:lpstr>ОСВІТА. Діяльність для покращення освітніх послуг</vt:lpstr>
      <vt:lpstr>ОСВІТА. Діяльність для покращення освітніх послуг</vt:lpstr>
      <vt:lpstr>ОСВІТА: діяльність для покращення освітніх послуг</vt:lpstr>
      <vt:lpstr>ОСВІТА: діяльність для покращення освітніх послуг</vt:lpstr>
      <vt:lpstr>ОСВІТА: діяльність для покращення освітніх послуг</vt:lpstr>
      <vt:lpstr>ОСВІТА: діяльність для покращення освітніх послуг</vt:lpstr>
      <vt:lpstr>ОСВІТА: діяльність для покращення освітніх послуг</vt:lpstr>
      <vt:lpstr>ОСВІТА: діяльність для покращення освітніх послуг</vt:lpstr>
      <vt:lpstr>МЕДИЦИНА</vt:lpstr>
      <vt:lpstr>МЕДИЦИНА</vt:lpstr>
      <vt:lpstr>МЕДИЦИНА</vt:lpstr>
      <vt:lpstr>МЕДИЦИНА</vt:lpstr>
      <vt:lpstr>МЕДИЦИНА</vt:lpstr>
      <vt:lpstr>МЕДИЦИНА</vt:lpstr>
      <vt:lpstr>МЕДИЦИНА</vt:lpstr>
      <vt:lpstr>МЕДИЦИНА</vt:lpstr>
      <vt:lpstr>МЕДИЦИНА</vt:lpstr>
      <vt:lpstr>МЕДИЦИНА</vt:lpstr>
      <vt:lpstr>МЕДИЦИНА</vt:lpstr>
      <vt:lpstr>МЕДИЦИНА</vt:lpstr>
      <vt:lpstr>МЕДИЦИНА</vt:lpstr>
      <vt:lpstr>МЕДИЦИНА</vt:lpstr>
      <vt:lpstr>МЕДИЦИНА</vt:lpstr>
      <vt:lpstr>МЕДИЦИНА</vt:lpstr>
      <vt:lpstr>КУЛЬТУРА</vt:lpstr>
      <vt:lpstr>КУЛЬТУРА. КЗ “Центр культурних послуг”</vt:lpstr>
      <vt:lpstr>КУЛЬТУРА. КЗ “Центр культурних послуг”</vt:lpstr>
      <vt:lpstr>КУЛЬТУРА. КЗ “Центр культурних послуг”</vt:lpstr>
      <vt:lpstr>КУЛЬТУРА. КЗ “Центр культурних послуг”</vt:lpstr>
      <vt:lpstr>КУЛЬТУРА. КЗ “Центр культурних послуг”</vt:lpstr>
      <vt:lpstr>КУЛЬТУРА. Знакові події</vt:lpstr>
      <vt:lpstr>КУЛЬТУРА. Знакові події</vt:lpstr>
      <vt:lpstr>КУЛЬТУРА. </vt:lpstr>
      <vt:lpstr>КУЛЬТУРА. </vt:lpstr>
      <vt:lpstr>КУЛЬТУРА. </vt:lpstr>
      <vt:lpstr>КУЛЬТУРА</vt:lpstr>
      <vt:lpstr>КУЛЬТУРА. Знакові події</vt:lpstr>
      <vt:lpstr>КУЛЬТУРА. Знакові події</vt:lpstr>
      <vt:lpstr>КУЛЬТУРА</vt:lpstr>
      <vt:lpstr>КУЛЬТУРА</vt:lpstr>
      <vt:lpstr>Презентация PowerPoint</vt:lpstr>
      <vt:lpstr>СПОРТ</vt:lpstr>
      <vt:lpstr>СПОРТ</vt:lpstr>
      <vt:lpstr>У 2021, 2023, 2024, 2025 роках   Стрілківська ТГ представляла область на Всеукраїнських змаганнях «Ігри громад» </vt:lpstr>
      <vt:lpstr>СПОРТ</vt:lpstr>
      <vt:lpstr>СПОРТ</vt:lpstr>
      <vt:lpstr>СПОРТ</vt:lpstr>
      <vt:lpstr>СПОРТ</vt:lpstr>
      <vt:lpstr>СПОРТ</vt:lpstr>
      <vt:lpstr>СПОРТ</vt:lpstr>
      <vt:lpstr>СПОРТ</vt:lpstr>
      <vt:lpstr>СПОРТ</vt:lpstr>
      <vt:lpstr>БЛАГОУСТРІЙ</vt:lpstr>
      <vt:lpstr>БЛАГОУСТРІЙ</vt:lpstr>
      <vt:lpstr>Презентация PowerPoint</vt:lpstr>
      <vt:lpstr>БЛАГОУСТРІЙ</vt:lpstr>
      <vt:lpstr>БЛАГОУСТРІЙ</vt:lpstr>
      <vt:lpstr>БЛАГОУСТРІЙ</vt:lpstr>
      <vt:lpstr>БЛАГОУСТРІЙ</vt:lpstr>
      <vt:lpstr>БЛАГОУСТРІЙ</vt:lpstr>
      <vt:lpstr>БЛАГОУСТРІЙ</vt:lpstr>
      <vt:lpstr>БЛАГОУСТРІЙ </vt:lpstr>
      <vt:lpstr>БЛАГОУСТРІЙ </vt:lpstr>
      <vt:lpstr> РЕСУРСИ ГРОМАДИ ТА ТУРИСТИЧНИЙ ПОТЕНЦІАЛ </vt:lpstr>
      <vt:lpstr>ЗЕМЕЛЬНІ РЕСУРСИ</vt:lpstr>
      <vt:lpstr>ЗЕМЕЛЬНІ РЕСУРСИ</vt:lpstr>
      <vt:lpstr>ЗЕМЕЛЬНІ РЕСУРСИ</vt:lpstr>
      <vt:lpstr>ЗЕМЕЛЬНІ РЕСУРСИ</vt:lpstr>
      <vt:lpstr>БЮДЖЕТ</vt:lpstr>
      <vt:lpstr>БЮДЖЕТ</vt:lpstr>
      <vt:lpstr>БЮДЖЕТ</vt:lpstr>
      <vt:lpstr>БЮДЖЕТ</vt:lpstr>
      <vt:lpstr>БЮДЖЕТ</vt:lpstr>
      <vt:lpstr>ТУРИЗМ</vt:lpstr>
      <vt:lpstr>БойкоМандри</vt:lpstr>
      <vt:lpstr>Презентация PowerPoint</vt:lpstr>
      <vt:lpstr>БойкоМандри</vt:lpstr>
      <vt:lpstr>БойкоМандри</vt:lpstr>
      <vt:lpstr>БойкоМандри</vt:lpstr>
      <vt:lpstr>БойкоМандри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ЖИТТЯ ГРОМАДИ 2020 - 2025 РОКИ</dc:title>
  <cp:lastModifiedBy>ADMIN</cp:lastModifiedBy>
  <cp:revision>8</cp:revision>
  <dcterms:modified xsi:type="dcterms:W3CDTF">2025-10-25T15:27:26Z</dcterms:modified>
</cp:coreProperties>
</file>